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roxima Nov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266C793-1884-4393-A698-8729C6B7337C}">
  <a:tblStyle styleId="{0266C793-1884-4393-A698-8729C6B7337C}"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roximaNov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299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599" cy="1917899"/>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599" cy="9017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199" cy="15095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9.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www.washingtonpost.com/wp-dyn/content/article/2007/10/18/AR2007101802452.html" TargetMode="External"/><Relationship Id="rId10" Type="http://schemas.openxmlformats.org/officeDocument/2006/relationships/hyperlink" Target="http://energyinformative.org/wind-energy-pros-and-cons/" TargetMode="External"/><Relationship Id="rId13" Type="http://schemas.openxmlformats.org/officeDocument/2006/relationships/hyperlink" Target="http://www.taxpayer.net/library/article/coal-a-long-history-of-subsidies" TargetMode="External"/><Relationship Id="rId12" Type="http://schemas.openxmlformats.org/officeDocument/2006/relationships/hyperlink" Target="http://www.eia.gov/todayinenergy/detail.cfm?id=20812"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altenergy.org/" TargetMode="External"/><Relationship Id="rId4" Type="http://schemas.openxmlformats.org/officeDocument/2006/relationships/hyperlink" Target="http://www.cggc.duke.edu/pdfs/2013-1-25_Coal_Paper.pdf" TargetMode="External"/><Relationship Id="rId9" Type="http://schemas.openxmlformats.org/officeDocument/2006/relationships/hyperlink" Target="http://instituteforenergyresearch.org/topics/encyclopedia/hydroelectric/" TargetMode="External"/><Relationship Id="rId5" Type="http://schemas.openxmlformats.org/officeDocument/2006/relationships/hyperlink" Target="http://www.friendsofcoalwest.org/education/coal-facts#.VjkIfberTIU" TargetMode="External"/><Relationship Id="rId6" Type="http://schemas.openxmlformats.org/officeDocument/2006/relationships/hyperlink" Target="http://hippiemagazine.com/2012/07/06/infographic-renewable-energy-vs-fossil-fuels-comparing-subsidies/" TargetMode="External"/><Relationship Id="rId7" Type="http://schemas.openxmlformats.org/officeDocument/2006/relationships/hyperlink" Target="http://hippiemagazine.com/2012/07/06/infographic-renewable-energy-vs-fossil-fuels-comparing-subsidies/" TargetMode="External"/><Relationship Id="rId8" Type="http://schemas.openxmlformats.org/officeDocument/2006/relationships/hyperlink" Target="http://www.friendsofcoalwest.org/education/coal-facts#.VjkIfberTI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8.jpg"/><Relationship Id="rId4"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U.S. Coal</a:t>
            </a:r>
          </a:p>
        </p:txBody>
      </p:sp>
      <p:sp>
        <p:nvSpPr>
          <p:cNvPr id="60" name="Shape 60"/>
          <p:cNvSpPr txBox="1"/>
          <p:nvPr>
            <p:ph idx="1" type="subTitle"/>
          </p:nvPr>
        </p:nvSpPr>
        <p:spPr>
          <a:xfrm>
            <a:off x="510450" y="3182312"/>
            <a:ext cx="8123100" cy="629999"/>
          </a:xfrm>
          <a:prstGeom prst="rect">
            <a:avLst/>
          </a:prstGeom>
        </p:spPr>
        <p:txBody>
          <a:bodyPr anchorCtr="0" anchor="t" bIns="91425" lIns="91425" rIns="91425" tIns="91425">
            <a:noAutofit/>
          </a:bodyPr>
          <a:lstStyle/>
          <a:p>
            <a:pPr lvl="0">
              <a:spcBef>
                <a:spcPts val="0"/>
              </a:spcBef>
              <a:buNone/>
            </a:pPr>
            <a:r>
              <a:rPr lang="en"/>
              <a:t>by Caroline Harlow, Drake Hayes, &amp; Jackie Culajay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Patterns and Analyses</a:t>
            </a:r>
          </a:p>
        </p:txBody>
      </p:sp>
      <p:sp>
        <p:nvSpPr>
          <p:cNvPr id="123" name="Shape 123"/>
          <p:cNvSpPr txBox="1"/>
          <p:nvPr>
            <p:ph idx="1" type="body"/>
          </p:nvPr>
        </p:nvSpPr>
        <p:spPr>
          <a:xfrm>
            <a:off x="311700" y="1153075"/>
            <a:ext cx="8627999" cy="533099"/>
          </a:xfrm>
          <a:prstGeom prst="rect">
            <a:avLst/>
          </a:prstGeom>
        </p:spPr>
        <p:txBody>
          <a:bodyPr anchorCtr="0" anchor="t" bIns="91425" lIns="91425" rIns="91425" tIns="91425">
            <a:noAutofit/>
          </a:bodyPr>
          <a:lstStyle/>
          <a:p>
            <a:pPr indent="-228600" lvl="0" marL="457200" rtl="0">
              <a:spcBef>
                <a:spcPts val="0"/>
              </a:spcBef>
              <a:buChar char="❖"/>
            </a:pPr>
            <a:r>
              <a:rPr lang="en"/>
              <a:t>It is predicted that in 2016, the United States will become a net importer of coal.</a:t>
            </a:r>
          </a:p>
        </p:txBody>
      </p:sp>
      <p:pic>
        <p:nvPicPr>
          <p:cNvPr id="124" name="Shape 124"/>
          <p:cNvPicPr preferRelativeResize="0"/>
          <p:nvPr/>
        </p:nvPicPr>
        <p:blipFill rotWithShape="1">
          <a:blip r:embed="rId3">
            <a:alphaModFix/>
          </a:blip>
          <a:srcRect b="2701" l="2845" r="1350" t="3181"/>
          <a:stretch/>
        </p:blipFill>
        <p:spPr>
          <a:xfrm>
            <a:off x="311700" y="1873075"/>
            <a:ext cx="5026750" cy="2973300"/>
          </a:xfrm>
          <a:prstGeom prst="rect">
            <a:avLst/>
          </a:prstGeom>
          <a:noFill/>
          <a:ln>
            <a:noFill/>
          </a:ln>
        </p:spPr>
      </p:pic>
      <p:sp>
        <p:nvSpPr>
          <p:cNvPr id="125" name="Shape 125"/>
          <p:cNvSpPr txBox="1"/>
          <p:nvPr/>
        </p:nvSpPr>
        <p:spPr>
          <a:xfrm>
            <a:off x="5187000" y="1821525"/>
            <a:ext cx="3752700" cy="29733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accent3"/>
              </a:buClr>
              <a:buSzPct val="100000"/>
              <a:buFont typeface="Proxima Nova"/>
              <a:buChar char="❖"/>
            </a:pPr>
            <a:r>
              <a:rPr lang="en" sz="1800">
                <a:solidFill>
                  <a:schemeClr val="accent3"/>
                </a:solidFill>
                <a:latin typeface="Proxima Nova"/>
                <a:ea typeface="Proxima Nova"/>
                <a:cs typeface="Proxima Nova"/>
                <a:sym typeface="Proxima Nova"/>
              </a:rPr>
              <a:t>In 2014, the United States imported 8.3 million short tons of coal from Colombia.</a:t>
            </a:r>
          </a:p>
          <a:p>
            <a:pPr indent="-342900" lvl="0" marL="457200" rtl="0">
              <a:lnSpc>
                <a:spcPct val="115000"/>
              </a:lnSpc>
              <a:spcBef>
                <a:spcPts val="0"/>
              </a:spcBef>
              <a:spcAft>
                <a:spcPts val="1600"/>
              </a:spcAft>
              <a:buClr>
                <a:schemeClr val="accent3"/>
              </a:buClr>
              <a:buSzPct val="100000"/>
              <a:buFont typeface="Proxima Nova"/>
              <a:buChar char="❖"/>
            </a:pPr>
            <a:r>
              <a:rPr lang="en" sz="1800">
                <a:solidFill>
                  <a:schemeClr val="accent3"/>
                </a:solidFill>
                <a:latin typeface="Proxima Nova"/>
                <a:ea typeface="Proxima Nova"/>
                <a:cs typeface="Proxima Nova"/>
                <a:sym typeface="Proxima Nova"/>
              </a:rPr>
              <a:t>The U.S. should be a net coal exporter between 2020 and 2030. </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Alternatives to Coal Energy</a:t>
            </a:r>
          </a:p>
        </p:txBody>
      </p:sp>
      <p:sp>
        <p:nvSpPr>
          <p:cNvPr id="131" name="Shape 131"/>
          <p:cNvSpPr txBox="1"/>
          <p:nvPr>
            <p:ph idx="1" type="body"/>
          </p:nvPr>
        </p:nvSpPr>
        <p:spPr>
          <a:xfrm>
            <a:off x="311700" y="1017713"/>
            <a:ext cx="6104400" cy="3714300"/>
          </a:xfrm>
          <a:prstGeom prst="rect">
            <a:avLst/>
          </a:prstGeom>
        </p:spPr>
        <p:txBody>
          <a:bodyPr anchorCtr="0" anchor="t" bIns="91425" lIns="91425" rIns="91425" tIns="91425">
            <a:noAutofit/>
          </a:bodyPr>
          <a:lstStyle/>
          <a:p>
            <a:pPr lvl="0" rtl="0">
              <a:spcBef>
                <a:spcPts val="0"/>
              </a:spcBef>
              <a:buNone/>
            </a:pPr>
            <a:r>
              <a:rPr lang="en"/>
              <a:t>Since coal is a fossil fuel it increases the amount of greenhouse gases in the atmosphere when burned. It is not a sustainable source of energy as we are running out of the resource in America.</a:t>
            </a:r>
          </a:p>
          <a:p>
            <a:pPr lvl="0">
              <a:spcBef>
                <a:spcPts val="0"/>
              </a:spcBef>
              <a:buNone/>
            </a:pPr>
            <a:r>
              <a:rPr lang="en"/>
              <a:t>Multi Billion dollar oil companies such as British Petroleum and Royal Dutch Shell acknowledge the need for renewable energy, saying by 2050, ⅓ of the world's energy will need to be renewable. Even though scientists disagree with this percentage of renewable energy even the oil companies are acknowledging the problems fossil fuels such as coal are causing. In America coal makes up 39 percent of our current energy use. </a:t>
            </a:r>
          </a:p>
        </p:txBody>
      </p:sp>
      <p:pic>
        <p:nvPicPr>
          <p:cNvPr descr="Image result for fossil fuels are bad" id="132" name="Shape 132"/>
          <p:cNvPicPr preferRelativeResize="0"/>
          <p:nvPr/>
        </p:nvPicPr>
        <p:blipFill>
          <a:blip r:embed="rId3">
            <a:alphaModFix/>
          </a:blip>
          <a:stretch>
            <a:fillRect/>
          </a:stretch>
        </p:blipFill>
        <p:spPr>
          <a:xfrm>
            <a:off x="6562400" y="2580400"/>
            <a:ext cx="1981200" cy="1857375"/>
          </a:xfrm>
          <a:prstGeom prst="rect">
            <a:avLst/>
          </a:prstGeom>
          <a:noFill/>
          <a:ln>
            <a:noFill/>
          </a:ln>
        </p:spPr>
      </p:pic>
      <p:pic>
        <p:nvPicPr>
          <p:cNvPr descr="Image result for Bp and Shell" id="133" name="Shape 133"/>
          <p:cNvPicPr preferRelativeResize="0"/>
          <p:nvPr/>
        </p:nvPicPr>
        <p:blipFill>
          <a:blip r:embed="rId4">
            <a:alphaModFix/>
          </a:blip>
          <a:stretch>
            <a:fillRect/>
          </a:stretch>
        </p:blipFill>
        <p:spPr>
          <a:xfrm>
            <a:off x="6146250" y="724725"/>
            <a:ext cx="2686049" cy="1628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Most Popular Renewable Energy Resources</a:t>
            </a:r>
          </a:p>
        </p:txBody>
      </p:sp>
      <p:sp>
        <p:nvSpPr>
          <p:cNvPr id="139" name="Shape 13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Solar Power: </a:t>
            </a:r>
          </a:p>
          <a:p>
            <a:pPr indent="-228600" lvl="0" marL="457200" rtl="0">
              <a:spcBef>
                <a:spcPts val="0"/>
              </a:spcBef>
            </a:pPr>
            <a:r>
              <a:rPr lang="en"/>
              <a:t>The technology used to turn the sun’s energy into electricity</a:t>
            </a:r>
          </a:p>
          <a:p>
            <a:pPr indent="-228600" lvl="0" marL="457200" rtl="0">
              <a:spcBef>
                <a:spcPts val="0"/>
              </a:spcBef>
            </a:pPr>
            <a:r>
              <a:rPr lang="en"/>
              <a:t>Through the use of solar panels and solar farms we can begin to replace a portion of coal energy with solar energy</a:t>
            </a:r>
          </a:p>
          <a:p>
            <a:pPr indent="-228600" lvl="8" marL="4114800" rtl="0">
              <a:spcBef>
                <a:spcPts val="0"/>
              </a:spcBef>
            </a:pPr>
            <a:r>
              <a:rPr lang="en"/>
              <a:t>Only .2% of the United States total energy is from solar energy</a:t>
            </a:r>
          </a:p>
        </p:txBody>
      </p:sp>
      <p:pic>
        <p:nvPicPr>
          <p:cNvPr descr="Image result for solar panels and solar farm" id="140" name="Shape 140"/>
          <p:cNvPicPr preferRelativeResize="0"/>
          <p:nvPr/>
        </p:nvPicPr>
        <p:blipFill>
          <a:blip r:embed="rId3">
            <a:alphaModFix/>
          </a:blip>
          <a:stretch>
            <a:fillRect/>
          </a:stretch>
        </p:blipFill>
        <p:spPr>
          <a:xfrm>
            <a:off x="311700" y="2708250"/>
            <a:ext cx="3660150" cy="2435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Most Popular Renewable Energy Resources (cont.)</a:t>
            </a:r>
          </a:p>
          <a:p>
            <a:pPr lvl="0">
              <a:spcBef>
                <a:spcPts val="0"/>
              </a:spcBef>
              <a:buNone/>
            </a:pPr>
            <a:r>
              <a:t/>
            </a:r>
            <a:endParaRPr/>
          </a:p>
        </p:txBody>
      </p:sp>
      <p:sp>
        <p:nvSpPr>
          <p:cNvPr id="146" name="Shape 14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Hydroelectric power:</a:t>
            </a:r>
          </a:p>
          <a:p>
            <a:pPr indent="-228600" lvl="0" marL="457200" rtl="0">
              <a:spcBef>
                <a:spcPts val="0"/>
              </a:spcBef>
            </a:pPr>
            <a:r>
              <a:rPr lang="en"/>
              <a:t>Source of energy that uses to force of moving water to generate electricity</a:t>
            </a:r>
          </a:p>
          <a:p>
            <a:pPr indent="-228600" lvl="0" marL="457200" rtl="0">
              <a:spcBef>
                <a:spcPts val="0"/>
              </a:spcBef>
            </a:pPr>
            <a:r>
              <a:rPr lang="en"/>
              <a:t>Makes up 6.5% of the United States electricity needs</a:t>
            </a:r>
          </a:p>
          <a:p>
            <a:pPr indent="-228600" lvl="0" marL="457200" rtl="0">
              <a:spcBef>
                <a:spcPts val="0"/>
              </a:spcBef>
            </a:pPr>
            <a:r>
              <a:rPr lang="en"/>
              <a:t>The largest hydroelectricity producer in America is the Hoover Dam</a:t>
            </a:r>
          </a:p>
          <a:p>
            <a:pPr indent="-228600" lvl="0" marL="457200" rtl="0">
              <a:spcBef>
                <a:spcPts val="0"/>
              </a:spcBef>
            </a:pPr>
            <a:r>
              <a:rPr lang="en"/>
              <a:t>It is most used in California, New York, Washington, Oregon, and Alabama</a:t>
            </a:r>
          </a:p>
          <a:p>
            <a:pPr lvl="0">
              <a:spcBef>
                <a:spcPts val="0"/>
              </a:spcBef>
              <a:buNone/>
            </a:pPr>
            <a:r>
              <a:t/>
            </a:r>
            <a:endParaRPr/>
          </a:p>
        </p:txBody>
      </p:sp>
      <p:pic>
        <p:nvPicPr>
          <p:cNvPr id="147" name="Shape 147"/>
          <p:cNvPicPr preferRelativeResize="0"/>
          <p:nvPr/>
        </p:nvPicPr>
        <p:blipFill>
          <a:blip r:embed="rId3">
            <a:alphaModFix/>
          </a:blip>
          <a:stretch>
            <a:fillRect/>
          </a:stretch>
        </p:blipFill>
        <p:spPr>
          <a:xfrm>
            <a:off x="5009025" y="3056850"/>
            <a:ext cx="3699060" cy="2086649"/>
          </a:xfrm>
          <a:prstGeom prst="rect">
            <a:avLst/>
          </a:prstGeom>
          <a:noFill/>
          <a:ln>
            <a:noFill/>
          </a:ln>
        </p:spPr>
      </p:pic>
      <p:pic>
        <p:nvPicPr>
          <p:cNvPr id="148" name="Shape 148"/>
          <p:cNvPicPr preferRelativeResize="0"/>
          <p:nvPr/>
        </p:nvPicPr>
        <p:blipFill rotWithShape="1">
          <a:blip r:embed="rId4">
            <a:alphaModFix/>
          </a:blip>
          <a:srcRect b="14524" l="16552" r="32857" t="19785"/>
          <a:stretch/>
        </p:blipFill>
        <p:spPr>
          <a:xfrm>
            <a:off x="655224" y="3123800"/>
            <a:ext cx="2594673" cy="189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Most Popular Renewable Energy Resources (cont.)</a:t>
            </a:r>
          </a:p>
          <a:p>
            <a:pPr lvl="0" rtl="0">
              <a:spcBef>
                <a:spcPts val="0"/>
              </a:spcBef>
              <a:buNone/>
            </a:pPr>
            <a:r>
              <a:t/>
            </a:r>
            <a:endParaRPr/>
          </a:p>
          <a:p>
            <a:pPr lvl="0">
              <a:spcBef>
                <a:spcPts val="0"/>
              </a:spcBef>
              <a:buNone/>
            </a:pPr>
            <a:r>
              <a:t/>
            </a:r>
            <a:endParaRPr/>
          </a:p>
        </p:txBody>
      </p:sp>
      <p:sp>
        <p:nvSpPr>
          <p:cNvPr id="154" name="Shape 154"/>
          <p:cNvSpPr txBox="1"/>
          <p:nvPr>
            <p:ph idx="1" type="body"/>
          </p:nvPr>
        </p:nvSpPr>
        <p:spPr>
          <a:xfrm>
            <a:off x="311700" y="1152475"/>
            <a:ext cx="4207200" cy="3416400"/>
          </a:xfrm>
          <a:prstGeom prst="rect">
            <a:avLst/>
          </a:prstGeom>
        </p:spPr>
        <p:txBody>
          <a:bodyPr anchorCtr="0" anchor="t" bIns="91425" lIns="91425" rIns="91425" tIns="91425">
            <a:noAutofit/>
          </a:bodyPr>
          <a:lstStyle/>
          <a:p>
            <a:pPr lvl="0" rtl="0">
              <a:spcBef>
                <a:spcPts val="0"/>
              </a:spcBef>
              <a:buNone/>
            </a:pPr>
            <a:r>
              <a:rPr lang="en"/>
              <a:t>Wind Energy:</a:t>
            </a:r>
          </a:p>
          <a:p>
            <a:pPr indent="-228600" lvl="0" marL="457200" rtl="0">
              <a:spcBef>
                <a:spcPts val="0"/>
              </a:spcBef>
            </a:pPr>
            <a:r>
              <a:rPr lang="en"/>
              <a:t>Converts energy from wind into electricity</a:t>
            </a:r>
          </a:p>
          <a:p>
            <a:pPr indent="-228600" lvl="0" marL="457200" rtl="0">
              <a:spcBef>
                <a:spcPts val="0"/>
              </a:spcBef>
            </a:pPr>
            <a:r>
              <a:rPr lang="en"/>
              <a:t>They depend on wind direction and require large amount of money. They make noise and threaten birds.</a:t>
            </a:r>
          </a:p>
          <a:p>
            <a:pPr indent="-228600" lvl="0" marL="457200" rtl="0">
              <a:spcBef>
                <a:spcPts val="0"/>
              </a:spcBef>
            </a:pPr>
            <a:r>
              <a:rPr lang="en"/>
              <a:t>4.4% of the electricity generated in America is from wind.</a:t>
            </a:r>
          </a:p>
          <a:p>
            <a:pPr lvl="0" rtl="0">
              <a:spcBef>
                <a:spcPts val="0"/>
              </a:spcBef>
              <a:buNone/>
            </a:pPr>
            <a:r>
              <a:t/>
            </a:r>
            <a:endParaRPr/>
          </a:p>
        </p:txBody>
      </p:sp>
      <p:pic>
        <p:nvPicPr>
          <p:cNvPr id="155" name="Shape 155"/>
          <p:cNvPicPr preferRelativeResize="0"/>
          <p:nvPr/>
        </p:nvPicPr>
        <p:blipFill>
          <a:blip r:embed="rId3">
            <a:alphaModFix/>
          </a:blip>
          <a:stretch>
            <a:fillRect/>
          </a:stretch>
        </p:blipFill>
        <p:spPr>
          <a:xfrm>
            <a:off x="4518900" y="1395524"/>
            <a:ext cx="4623226" cy="307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Position and Trade Offs</a:t>
            </a:r>
          </a:p>
        </p:txBody>
      </p:sp>
      <p:sp>
        <p:nvSpPr>
          <p:cNvPr id="161" name="Shape 16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We think that the world needs to begin using sustainable energies instead of coal. because of its negative impact on the environment.</a:t>
            </a:r>
          </a:p>
          <a:p>
            <a:pPr lvl="0" rtl="0">
              <a:spcBef>
                <a:spcPts val="0"/>
              </a:spcBef>
              <a:buNone/>
            </a:pPr>
            <a:r>
              <a:rPr lang="en"/>
              <a:t>Renewable energies are fighting a fight that </a:t>
            </a:r>
          </a:p>
          <a:p>
            <a:pPr lvl="0" rtl="0">
              <a:spcBef>
                <a:spcPts val="0"/>
              </a:spcBef>
              <a:buNone/>
            </a:pPr>
            <a:r>
              <a:rPr lang="en"/>
              <a:t>lawmakers are not paying attention to. </a:t>
            </a:r>
          </a:p>
          <a:p>
            <a:pPr lvl="0" rtl="0">
              <a:spcBef>
                <a:spcPts val="0"/>
              </a:spcBef>
              <a:buNone/>
            </a:pPr>
            <a:r>
              <a:t/>
            </a:r>
            <a:endParaRPr/>
          </a:p>
          <a:p>
            <a:pPr lvl="0" rtl="0">
              <a:spcBef>
                <a:spcPts val="0"/>
              </a:spcBef>
              <a:buNone/>
            </a:pPr>
            <a:r>
              <a:rPr lang="en"/>
              <a:t>This is a consequence of lobbying and </a:t>
            </a:r>
          </a:p>
          <a:p>
            <a:pPr lvl="0" rtl="0">
              <a:spcBef>
                <a:spcPts val="0"/>
              </a:spcBef>
              <a:buNone/>
            </a:pPr>
            <a:r>
              <a:rPr lang="en"/>
              <a:t>politicians that will not take action against</a:t>
            </a:r>
          </a:p>
          <a:p>
            <a:pPr lvl="0">
              <a:spcBef>
                <a:spcPts val="0"/>
              </a:spcBef>
              <a:buNone/>
            </a:pPr>
            <a:r>
              <a:rPr lang="en"/>
              <a:t>Global Warming.</a:t>
            </a:r>
          </a:p>
        </p:txBody>
      </p:sp>
      <p:pic>
        <p:nvPicPr>
          <p:cNvPr id="162" name="Shape 162"/>
          <p:cNvPicPr preferRelativeResize="0"/>
          <p:nvPr/>
        </p:nvPicPr>
        <p:blipFill>
          <a:blip r:embed="rId3">
            <a:alphaModFix/>
          </a:blip>
          <a:stretch>
            <a:fillRect/>
          </a:stretch>
        </p:blipFill>
        <p:spPr>
          <a:xfrm>
            <a:off x="5222125" y="2262576"/>
            <a:ext cx="3247599" cy="25833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t/>
            </a:r>
            <a:endParaRPr/>
          </a:p>
        </p:txBody>
      </p:sp>
      <p:sp>
        <p:nvSpPr>
          <p:cNvPr id="168" name="Shape 168"/>
          <p:cNvSpPr txBox="1"/>
          <p:nvPr>
            <p:ph idx="1" type="body"/>
          </p:nvPr>
        </p:nvSpPr>
        <p:spPr>
          <a:xfrm>
            <a:off x="278950" y="4317925"/>
            <a:ext cx="8520599" cy="825600"/>
          </a:xfrm>
          <a:prstGeom prst="rect">
            <a:avLst/>
          </a:prstGeom>
        </p:spPr>
        <p:txBody>
          <a:bodyPr anchorCtr="0" anchor="t" bIns="91425" lIns="91425" rIns="91425" tIns="91425">
            <a:noAutofit/>
          </a:bodyPr>
          <a:lstStyle/>
          <a:p>
            <a:pPr lvl="0" rtl="0">
              <a:spcBef>
                <a:spcPts val="0"/>
              </a:spcBef>
              <a:buNone/>
            </a:pPr>
            <a:r>
              <a:rPr lang="en"/>
              <a:t>In 2014 the Coal Industry has spent $9,817,063.</a:t>
            </a:r>
          </a:p>
        </p:txBody>
      </p:sp>
      <p:pic>
        <p:nvPicPr>
          <p:cNvPr id="169" name="Shape 169"/>
          <p:cNvPicPr preferRelativeResize="0"/>
          <p:nvPr/>
        </p:nvPicPr>
        <p:blipFill rotWithShape="1">
          <a:blip r:embed="rId3">
            <a:alphaModFix/>
          </a:blip>
          <a:srcRect b="9687" l="0" r="1545" t="6363"/>
          <a:stretch/>
        </p:blipFill>
        <p:spPr>
          <a:xfrm>
            <a:off x="0" y="0"/>
            <a:ext cx="9002774" cy="43179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cont.</a:t>
            </a:r>
          </a:p>
        </p:txBody>
      </p:sp>
      <p:sp>
        <p:nvSpPr>
          <p:cNvPr id="175" name="Shape 175"/>
          <p:cNvSpPr txBox="1"/>
          <p:nvPr>
            <p:ph idx="1" type="body"/>
          </p:nvPr>
        </p:nvSpPr>
        <p:spPr>
          <a:xfrm>
            <a:off x="311700" y="1152475"/>
            <a:ext cx="6174900" cy="3416400"/>
          </a:xfrm>
          <a:prstGeom prst="rect">
            <a:avLst/>
          </a:prstGeom>
        </p:spPr>
        <p:txBody>
          <a:bodyPr anchorCtr="0" anchor="t" bIns="91425" lIns="91425" rIns="91425" tIns="91425">
            <a:noAutofit/>
          </a:bodyPr>
          <a:lstStyle/>
          <a:p>
            <a:pPr lvl="0" rtl="0">
              <a:spcBef>
                <a:spcPts val="0"/>
              </a:spcBef>
              <a:buNone/>
            </a:pPr>
            <a:r>
              <a:rPr lang="en"/>
              <a:t>Some politicians don’t need to be persuaded to vote against renewable energies.</a:t>
            </a:r>
          </a:p>
          <a:p>
            <a:pPr lvl="0" rtl="0">
              <a:spcBef>
                <a:spcPts val="0"/>
              </a:spcBef>
              <a:buNone/>
            </a:pPr>
            <a:r>
              <a:t/>
            </a:r>
            <a:endParaRPr/>
          </a:p>
          <a:p>
            <a:pPr lvl="0" rtl="0">
              <a:spcBef>
                <a:spcPts val="0"/>
              </a:spcBef>
              <a:buNone/>
            </a:pPr>
            <a:r>
              <a:rPr lang="en"/>
              <a:t>Marco Rubio</a:t>
            </a:r>
          </a:p>
          <a:p>
            <a:pPr lvl="0" rtl="0">
              <a:lnSpc>
                <a:spcPct val="200000"/>
              </a:lnSpc>
              <a:spcBef>
                <a:spcPts val="0"/>
              </a:spcBef>
              <a:spcAft>
                <a:spcPts val="0"/>
              </a:spcAft>
              <a:buNone/>
            </a:pPr>
            <a:r>
              <a:rPr lang="en" sz="1200">
                <a:solidFill>
                  <a:srgbClr val="000000"/>
                </a:solidFill>
              </a:rPr>
              <a:t>“I believe the climate is changing because there’s never been a moment where the climate is not changing. The question is, what percentage of that … is due to human activity? …  Scientists can’t tell us what impact it would have on reversing these changes.”</a:t>
            </a:r>
          </a:p>
          <a:p>
            <a:pPr lvl="0" rtl="0">
              <a:lnSpc>
                <a:spcPct val="218181"/>
              </a:lnSpc>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a:p>
            <a:pPr lvl="0">
              <a:lnSpc>
                <a:spcPct val="218181"/>
              </a:lnSpc>
              <a:spcBef>
                <a:spcPts val="0"/>
              </a:spcBef>
              <a:spcAft>
                <a:spcPts val="0"/>
              </a:spcAft>
              <a:buNone/>
            </a:pPr>
            <a:r>
              <a:rPr lang="en" sz="1200">
                <a:solidFill>
                  <a:srgbClr val="000000"/>
                </a:solidFill>
                <a:highlight>
                  <a:srgbClr val="FFFFFF"/>
                </a:highlight>
                <a:latin typeface="Times New Roman"/>
                <a:ea typeface="Times New Roman"/>
                <a:cs typeface="Times New Roman"/>
                <a:sym typeface="Times New Roman"/>
              </a:rPr>
              <a:t>Interviewed by Bob Schieffer of “Face the Nation” on April 19th, 2015</a:t>
            </a:r>
          </a:p>
        </p:txBody>
      </p:sp>
      <p:pic>
        <p:nvPicPr>
          <p:cNvPr id="176" name="Shape 176"/>
          <p:cNvPicPr preferRelativeResize="0"/>
          <p:nvPr/>
        </p:nvPicPr>
        <p:blipFill>
          <a:blip r:embed="rId3">
            <a:alphaModFix/>
          </a:blip>
          <a:stretch>
            <a:fillRect/>
          </a:stretch>
        </p:blipFill>
        <p:spPr>
          <a:xfrm>
            <a:off x="6486600" y="1504900"/>
            <a:ext cx="2588075" cy="3278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Marco Rubio Doesn’t Make Sense</a:t>
            </a:r>
          </a:p>
        </p:txBody>
      </p:sp>
      <p:sp>
        <p:nvSpPr>
          <p:cNvPr id="182" name="Shape 18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Per Capita, America emits the most Carbon Dioxide into the environment at 16.6 tons.</a:t>
            </a:r>
          </a:p>
          <a:p>
            <a:pPr lvl="0" rtl="0">
              <a:spcBef>
                <a:spcPts val="0"/>
              </a:spcBef>
              <a:buNone/>
            </a:pPr>
            <a:r>
              <a:rPr lang="en"/>
              <a:t>China emits 7.4 tons per capita</a:t>
            </a:r>
          </a:p>
          <a:p>
            <a:pPr lvl="0" rtl="0">
              <a:spcBef>
                <a:spcPts val="0"/>
              </a:spcBef>
              <a:buNone/>
            </a:pPr>
            <a:r>
              <a:rPr lang="en"/>
              <a:t>The EU emits 7.3 tons per capita</a:t>
            </a:r>
          </a:p>
          <a:p>
            <a:pPr lvl="0" rtl="0">
              <a:spcBef>
                <a:spcPts val="0"/>
              </a:spcBef>
              <a:buNone/>
            </a:pPr>
            <a:r>
              <a:t/>
            </a:r>
            <a:endParaRPr/>
          </a:p>
          <a:p>
            <a:pPr lvl="0" rtl="0">
              <a:spcBef>
                <a:spcPts val="0"/>
              </a:spcBef>
              <a:buNone/>
            </a:pPr>
            <a:r>
              <a:rPr lang="en"/>
              <a:t>	</a:t>
            </a:r>
          </a:p>
          <a:p>
            <a:pPr lvl="0">
              <a:spcBef>
                <a:spcPts val="0"/>
              </a:spcBef>
              <a:buNone/>
            </a:pPr>
            <a:r>
              <a:rPr lang="en"/>
              <a:t>According to the Netherlands Environmental Protection Agency</a:t>
            </a:r>
          </a:p>
        </p:txBody>
      </p:sp>
      <p:pic>
        <p:nvPicPr>
          <p:cNvPr descr="carbon-dioxide.jpg" id="183" name="Shape 183"/>
          <p:cNvPicPr preferRelativeResize="0"/>
          <p:nvPr/>
        </p:nvPicPr>
        <p:blipFill>
          <a:blip r:embed="rId3">
            <a:alphaModFix/>
          </a:blip>
          <a:stretch>
            <a:fillRect/>
          </a:stretch>
        </p:blipFill>
        <p:spPr>
          <a:xfrm>
            <a:off x="5722275" y="1756500"/>
            <a:ext cx="3312525" cy="2208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189" name="Shape 18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subsidize this.jpg" id="190" name="Shape 190"/>
          <p:cNvPicPr preferRelativeResize="0"/>
          <p:nvPr/>
        </p:nvPicPr>
        <p:blipFill rotWithShape="1">
          <a:blip r:embed="rId3">
            <a:alphaModFix/>
          </a:blip>
          <a:srcRect b="8782" l="-2553" r="5087" t="768"/>
          <a:stretch/>
        </p:blipFill>
        <p:spPr>
          <a:xfrm>
            <a:off x="-130177" y="0"/>
            <a:ext cx="885390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Significance of Coal In The U.S.</a:t>
            </a:r>
          </a:p>
        </p:txBody>
      </p:sp>
      <p:sp>
        <p:nvSpPr>
          <p:cNvPr id="66" name="Shape 66"/>
          <p:cNvSpPr txBox="1"/>
          <p:nvPr>
            <p:ph idx="1" type="body"/>
          </p:nvPr>
        </p:nvSpPr>
        <p:spPr>
          <a:xfrm>
            <a:off x="311700" y="1017725"/>
            <a:ext cx="5591100" cy="3841200"/>
          </a:xfrm>
          <a:prstGeom prst="rect">
            <a:avLst/>
          </a:prstGeom>
        </p:spPr>
        <p:txBody>
          <a:bodyPr anchorCtr="0" anchor="t" bIns="91425" lIns="91425" rIns="91425" tIns="91425">
            <a:noAutofit/>
          </a:bodyPr>
          <a:lstStyle/>
          <a:p>
            <a:pPr indent="-228600" lvl="0" marL="457200" rtl="0">
              <a:spcBef>
                <a:spcPts val="0"/>
              </a:spcBef>
              <a:buChar char="❖"/>
            </a:pPr>
            <a:r>
              <a:rPr lang="en"/>
              <a:t>Coal accounts for 39% of US electricity production (2014).</a:t>
            </a:r>
          </a:p>
          <a:p>
            <a:pPr indent="-228600" lvl="0" marL="457200" rtl="0">
              <a:spcBef>
                <a:spcPts val="0"/>
              </a:spcBef>
              <a:buChar char="❖"/>
            </a:pPr>
            <a:r>
              <a:rPr lang="en"/>
              <a:t>More than 90% of coal mined in the United States is used by the electric power industry.</a:t>
            </a:r>
          </a:p>
          <a:p>
            <a:pPr indent="-228600" lvl="0" marL="457200" rtl="0">
              <a:spcBef>
                <a:spcPts val="0"/>
              </a:spcBef>
              <a:buChar char="❖"/>
            </a:pPr>
            <a:r>
              <a:rPr lang="en"/>
              <a:t>Coal fired power impacts land use, water pollution, waste management, and air pollution.</a:t>
            </a:r>
          </a:p>
          <a:p>
            <a:pPr indent="-342900" lvl="1" marL="914400" rtl="0">
              <a:spcBef>
                <a:spcPts val="0"/>
              </a:spcBef>
              <a:buSzPct val="100000"/>
              <a:buChar char="➢"/>
            </a:pPr>
            <a:r>
              <a:rPr lang="en" sz="1800"/>
              <a:t>Largest Contributor to human caused increase of CO2 in the atmosphere.</a:t>
            </a:r>
          </a:p>
          <a:p>
            <a:pPr indent="-228600" lvl="0" marL="457200" rtl="0">
              <a:spcBef>
                <a:spcPts val="0"/>
              </a:spcBef>
              <a:buChar char="❖"/>
            </a:pPr>
            <a:r>
              <a:rPr lang="en"/>
              <a:t>Coal produces solid waste products that contain mercury, methane, uranium, thorium, and arsenic.</a:t>
            </a:r>
          </a:p>
          <a:p>
            <a:pPr indent="-228600" lvl="0" marL="457200" rtl="0">
              <a:spcBef>
                <a:spcPts val="0"/>
              </a:spcBef>
              <a:buChar char="❖"/>
            </a:pPr>
            <a:r>
              <a:rPr lang="en"/>
              <a:t>Estimated to shorten 1,000,000 lives annually worldwide, and 24,000 lives annually in the US.</a:t>
            </a:r>
          </a:p>
        </p:txBody>
      </p:sp>
      <p:pic>
        <p:nvPicPr>
          <p:cNvPr id="67" name="Shape 67"/>
          <p:cNvPicPr preferRelativeResize="0"/>
          <p:nvPr/>
        </p:nvPicPr>
        <p:blipFill>
          <a:blip r:embed="rId3">
            <a:alphaModFix/>
          </a:blip>
          <a:stretch>
            <a:fillRect/>
          </a:stretch>
        </p:blipFill>
        <p:spPr>
          <a:xfrm>
            <a:off x="6069050" y="598825"/>
            <a:ext cx="2667000" cy="4086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Conclusion</a:t>
            </a:r>
          </a:p>
        </p:txBody>
      </p:sp>
      <p:sp>
        <p:nvSpPr>
          <p:cNvPr id="196" name="Shape 19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Coal is a fossil fuel that emits greenhouse gases into the atmosphere. In 2016, the United States will become dependent on foreign coal because we have exercised the coal resources in America. We can reduce the impact of coal energy by using renewable energies such as Wind, Solar, and Water. Politicians choose not to accelerate the use of renewable energies because of lobbying and lack of respect for science. As a consequence 72 billion dollars were spent on tax breaks towards the coal industry in 2007. America needs to support renewable energies if we want to promote meaningful change in greenhouse gas emissions in America.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0"/>
            <a:ext cx="8520599" cy="572699"/>
          </a:xfrm>
          <a:prstGeom prst="rect">
            <a:avLst/>
          </a:prstGeom>
        </p:spPr>
        <p:txBody>
          <a:bodyPr anchorCtr="0" anchor="t" bIns="91425" lIns="91425" rIns="91425" tIns="91425">
            <a:noAutofit/>
          </a:bodyPr>
          <a:lstStyle/>
          <a:p>
            <a:pPr lvl="0">
              <a:spcBef>
                <a:spcPts val="0"/>
              </a:spcBef>
              <a:buNone/>
            </a:pPr>
            <a:r>
              <a:rPr lang="en"/>
              <a:t>Sources</a:t>
            </a:r>
          </a:p>
        </p:txBody>
      </p:sp>
      <p:sp>
        <p:nvSpPr>
          <p:cNvPr id="202" name="Shape 202"/>
          <p:cNvSpPr txBox="1"/>
          <p:nvPr>
            <p:ph idx="1" type="body"/>
          </p:nvPr>
        </p:nvSpPr>
        <p:spPr>
          <a:xfrm>
            <a:off x="311700" y="440400"/>
            <a:ext cx="8520599" cy="4703100"/>
          </a:xfrm>
          <a:prstGeom prst="rect">
            <a:avLst/>
          </a:prstGeom>
        </p:spPr>
        <p:txBody>
          <a:bodyPr anchorCtr="0" anchor="t" bIns="91425" lIns="91425" rIns="91425" tIns="91425">
            <a:noAutofit/>
          </a:bodyPr>
          <a:lstStyle/>
          <a:p>
            <a:pPr indent="0" lvl="0" marL="0" rtl="0">
              <a:spcBef>
                <a:spcPts val="0"/>
              </a:spcBef>
              <a:spcAft>
                <a:spcPts val="0"/>
              </a:spcAft>
              <a:buNone/>
            </a:pPr>
            <a:r>
              <a:rPr lang="en" sz="900">
                <a:solidFill>
                  <a:srgbClr val="000000"/>
                </a:solidFill>
              </a:rPr>
              <a:t>"Alternative Energy." </a:t>
            </a:r>
            <a:r>
              <a:rPr i="1" lang="en" sz="900">
                <a:solidFill>
                  <a:srgbClr val="000000"/>
                </a:solidFill>
              </a:rPr>
              <a:t>- Wind, Sola</a:t>
            </a:r>
            <a:r>
              <a:rPr i="1" lang="en" sz="900">
                <a:solidFill>
                  <a:srgbClr val="000000"/>
                </a:solidFill>
              </a:rPr>
              <a:t>r, Hydro and Other Alt Energy Sources for Home Power</a:t>
            </a:r>
            <a:r>
              <a:rPr lang="en" sz="900">
                <a:solidFill>
                  <a:srgbClr val="000000"/>
                </a:solidFill>
              </a:rPr>
              <a:t>. N.p., n.d. Web. 03 Nov. 2015. </a:t>
            </a:r>
            <a:r>
              <a:rPr lang="en" sz="900"/>
              <a:t>&lt;</a:t>
            </a:r>
            <a:r>
              <a:rPr lang="en" sz="900" u="sng">
                <a:solidFill>
                  <a:schemeClr val="accent5"/>
                </a:solidFill>
                <a:hlinkClick r:id="rId3"/>
              </a:rPr>
              <a:t>http://www.altenergy.org/</a:t>
            </a:r>
            <a:r>
              <a:rPr lang="en" sz="900"/>
              <a:t>&gt;.</a:t>
            </a:r>
          </a:p>
          <a:p>
            <a:pPr indent="0" lvl="0" marL="0" rtl="0">
              <a:spcBef>
                <a:spcPts val="0"/>
              </a:spcBef>
              <a:spcAft>
                <a:spcPts val="0"/>
              </a:spcAft>
              <a:buNone/>
            </a:pPr>
            <a:r>
              <a:t/>
            </a:r>
            <a:endParaRPr sz="900"/>
          </a:p>
          <a:p>
            <a:pPr indent="-342900" lvl="0" marL="355600" rtl="0">
              <a:spcBef>
                <a:spcPts val="0"/>
              </a:spcBef>
              <a:spcAft>
                <a:spcPts val="0"/>
              </a:spcAft>
              <a:buNone/>
            </a:pPr>
            <a:r>
              <a:rPr lang="en" sz="900">
                <a:solidFill>
                  <a:srgbClr val="000000"/>
                </a:solidFill>
              </a:rPr>
              <a:t>Ahmad, Ghada. "U.S. Coal Between Transition and Sustainability." (n.d.): n. pag. Web. 02 Nov. 2015.</a:t>
            </a:r>
            <a:r>
              <a:rPr lang="en" sz="900"/>
              <a:t> &lt;</a:t>
            </a:r>
            <a:r>
              <a:rPr lang="en" sz="900" u="sng">
                <a:solidFill>
                  <a:schemeClr val="accent5"/>
                </a:solidFill>
                <a:hlinkClick r:id="rId4"/>
              </a:rPr>
              <a:t>http://www.cggc.duke.edu/pdfs/2013-1-25_Coal_Paper.pdf</a:t>
            </a:r>
            <a:r>
              <a:rPr lang="en" sz="900"/>
              <a:t>&gt;.</a:t>
            </a:r>
          </a:p>
          <a:p>
            <a:pPr indent="0" lvl="0" marL="12700" rtl="0">
              <a:spcBef>
                <a:spcPts val="0"/>
              </a:spcBef>
              <a:spcAft>
                <a:spcPts val="0"/>
              </a:spcAft>
              <a:buNone/>
            </a:pPr>
            <a:r>
              <a:t/>
            </a:r>
            <a:endParaRPr sz="900">
              <a:solidFill>
                <a:srgbClr val="000000"/>
              </a:solidFill>
            </a:endParaRPr>
          </a:p>
          <a:p>
            <a:pPr indent="-342900" lvl="0" marL="355600" rtl="0">
              <a:spcBef>
                <a:spcPts val="0"/>
              </a:spcBef>
              <a:spcAft>
                <a:spcPts val="0"/>
              </a:spcAft>
              <a:buNone/>
            </a:pPr>
            <a:r>
              <a:rPr lang="en" sz="900">
                <a:solidFill>
                  <a:srgbClr val="000000"/>
                </a:solidFill>
              </a:rPr>
              <a:t>"Coal Mining in the United States." </a:t>
            </a:r>
            <a:r>
              <a:rPr i="1" lang="en" sz="900">
                <a:solidFill>
                  <a:srgbClr val="000000"/>
                </a:solidFill>
              </a:rPr>
              <a:t>Wikimedia Foundation</a:t>
            </a:r>
            <a:r>
              <a:rPr lang="en" sz="900">
                <a:solidFill>
                  <a:srgbClr val="000000"/>
                </a:solidFill>
              </a:rPr>
              <a:t>. 6 Oct. 2015. Web. 02 Nov. 2015.</a:t>
            </a:r>
            <a:r>
              <a:rPr lang="en" sz="900"/>
              <a:t> &lt;</a:t>
            </a:r>
            <a:r>
              <a:rPr lang="en" sz="900" u="sng">
                <a:solidFill>
                  <a:schemeClr val="hlink"/>
                </a:solidFill>
                <a:hlinkClick r:id="rId5"/>
              </a:rPr>
              <a:t>http://www.friendsofcoalwest.org/education/coal-facts#.VjkIfberTIU</a:t>
            </a:r>
            <a:r>
              <a:rPr lang="en" sz="900"/>
              <a:t>&gt;.</a:t>
            </a:r>
          </a:p>
          <a:p>
            <a:pPr indent="0" lvl="0" marL="0" rtl="0">
              <a:spcBef>
                <a:spcPts val="0"/>
              </a:spcBef>
              <a:spcAft>
                <a:spcPts val="0"/>
              </a:spcAft>
              <a:buNone/>
            </a:pPr>
            <a:r>
              <a:t/>
            </a:r>
            <a:endParaRPr sz="900"/>
          </a:p>
          <a:p>
            <a:pPr indent="-342900" lvl="0" marL="355600" rtl="0">
              <a:spcBef>
                <a:spcPts val="0"/>
              </a:spcBef>
              <a:spcAft>
                <a:spcPts val="0"/>
              </a:spcAft>
              <a:buNone/>
            </a:pPr>
            <a:r>
              <a:rPr lang="en" sz="900">
                <a:solidFill>
                  <a:srgbClr val="000000"/>
                </a:solidFill>
              </a:rPr>
              <a:t>"Comparing Fossil Fuel Subsidies with Renewable Energy." </a:t>
            </a:r>
            <a:r>
              <a:rPr i="1" lang="en" sz="900">
                <a:solidFill>
                  <a:srgbClr val="000000"/>
                </a:solidFill>
              </a:rPr>
              <a:t>Hippie Magazine</a:t>
            </a:r>
            <a:r>
              <a:rPr lang="en" sz="900">
                <a:solidFill>
                  <a:srgbClr val="000000"/>
                </a:solidFill>
              </a:rPr>
              <a:t>. N.p., 06 July 2012. Web. 03 Nov. 2015. </a:t>
            </a:r>
            <a:r>
              <a:rPr lang="en" sz="900"/>
              <a:t>&lt;</a:t>
            </a:r>
            <a:r>
              <a:rPr lang="en" sz="900" u="sng">
                <a:solidFill>
                  <a:schemeClr val="accent5"/>
                </a:solidFill>
                <a:hlinkClick r:id="rId6"/>
              </a:rPr>
              <a:t>http://hippiemagazine.com/2012/07/06/infographic-renewable-energy-vs-fossil-fuels-comparing-subsidies</a:t>
            </a:r>
            <a:r>
              <a:rPr lang="en" sz="900" u="sng">
                <a:hlinkClick r:id="rId7"/>
              </a:rPr>
              <a:t>/</a:t>
            </a:r>
            <a:r>
              <a:rPr lang="en" sz="900"/>
              <a:t>&gt;.</a:t>
            </a:r>
          </a:p>
          <a:p>
            <a:pPr indent="-342900" lvl="0" marL="355600" rtl="0">
              <a:spcBef>
                <a:spcPts val="0"/>
              </a:spcBef>
              <a:spcAft>
                <a:spcPts val="0"/>
              </a:spcAft>
              <a:buNone/>
            </a:pPr>
            <a:r>
              <a:t/>
            </a:r>
            <a:endParaRPr sz="900"/>
          </a:p>
          <a:p>
            <a:pPr indent="-342900" lvl="0" marL="355600" rtl="0">
              <a:spcBef>
                <a:spcPts val="0"/>
              </a:spcBef>
              <a:spcAft>
                <a:spcPts val="0"/>
              </a:spcAft>
              <a:buNone/>
            </a:pPr>
            <a:r>
              <a:rPr lang="en" sz="900">
                <a:solidFill>
                  <a:srgbClr val="000000"/>
                </a:solidFill>
              </a:rPr>
              <a:t>"Fast Facts About Coal." </a:t>
            </a:r>
            <a:r>
              <a:rPr i="1" lang="en" sz="900">
                <a:solidFill>
                  <a:srgbClr val="000000"/>
                </a:solidFill>
              </a:rPr>
              <a:t>Friends of Coal</a:t>
            </a:r>
            <a:r>
              <a:rPr lang="en" sz="900">
                <a:solidFill>
                  <a:srgbClr val="000000"/>
                </a:solidFill>
              </a:rPr>
              <a:t>. N.p., n.d. Web. 03 Nov. 2015.</a:t>
            </a:r>
            <a:r>
              <a:rPr lang="en" sz="900"/>
              <a:t> &lt;</a:t>
            </a:r>
            <a:r>
              <a:rPr lang="en" sz="900" u="sng">
                <a:solidFill>
                  <a:schemeClr val="accent5"/>
                </a:solidFill>
                <a:hlinkClick r:id="rId8"/>
              </a:rPr>
              <a:t>http://www.friendsofcoalwest.org/education/coal-facts#.VjkIfberTIU</a:t>
            </a:r>
            <a:r>
              <a:rPr lang="en" sz="900"/>
              <a:t>&gt;.</a:t>
            </a:r>
          </a:p>
          <a:p>
            <a:pPr indent="-342900" lvl="0" marL="355600" rtl="0">
              <a:spcBef>
                <a:spcPts val="0"/>
              </a:spcBef>
              <a:spcAft>
                <a:spcPts val="0"/>
              </a:spcAft>
              <a:buNone/>
            </a:pPr>
            <a:r>
              <a:t/>
            </a:r>
            <a:endParaRPr sz="900"/>
          </a:p>
          <a:p>
            <a:pPr indent="-342900" lvl="0" marL="355600" rtl="0">
              <a:lnSpc>
                <a:spcPct val="200000"/>
              </a:lnSpc>
              <a:spcBef>
                <a:spcPts val="0"/>
              </a:spcBef>
              <a:spcAft>
                <a:spcPts val="0"/>
              </a:spcAft>
              <a:buNone/>
            </a:pPr>
            <a:r>
              <a:rPr lang="en" sz="900">
                <a:solidFill>
                  <a:srgbClr val="000000"/>
                </a:solidFill>
              </a:rPr>
              <a:t>"Hydroelectric - IER." </a:t>
            </a:r>
            <a:r>
              <a:rPr i="1" lang="en" sz="900">
                <a:solidFill>
                  <a:srgbClr val="000000"/>
                </a:solidFill>
              </a:rPr>
              <a:t>IER</a:t>
            </a:r>
            <a:r>
              <a:rPr lang="en" sz="900">
                <a:solidFill>
                  <a:srgbClr val="000000"/>
                </a:solidFill>
              </a:rPr>
              <a:t>. N.p., n.d. Web. 04 Nov. 2015. &lt;</a:t>
            </a:r>
            <a:r>
              <a:rPr lang="en" sz="900" u="sng">
                <a:solidFill>
                  <a:schemeClr val="hlink"/>
                </a:solidFill>
                <a:hlinkClick r:id="rId9"/>
              </a:rPr>
              <a:t>http://instituteforenergyresearch.org/topics/encyclopedia/hydroelectric/</a:t>
            </a:r>
            <a:r>
              <a:rPr lang="en" sz="900">
                <a:solidFill>
                  <a:srgbClr val="000000"/>
                </a:solidFill>
              </a:rPr>
              <a:t>&gt;.</a:t>
            </a:r>
          </a:p>
          <a:p>
            <a:pPr indent="-342900" lvl="0" marL="355600" rtl="0">
              <a:lnSpc>
                <a:spcPct val="115000"/>
              </a:lnSpc>
              <a:spcBef>
                <a:spcPts val="0"/>
              </a:spcBef>
              <a:spcAft>
                <a:spcPts val="0"/>
              </a:spcAft>
              <a:buNone/>
            </a:pPr>
            <a:r>
              <a:rPr lang="en" sz="900">
                <a:solidFill>
                  <a:srgbClr val="000000"/>
                </a:solidFill>
              </a:rPr>
              <a:t>Maehlum, Mathias Aarre. "Wind Energy Pros and Cons." </a:t>
            </a:r>
            <a:r>
              <a:rPr i="1" lang="en" sz="900">
                <a:solidFill>
                  <a:srgbClr val="000000"/>
                </a:solidFill>
              </a:rPr>
              <a:t>Energy Informative</a:t>
            </a:r>
            <a:r>
              <a:rPr lang="en" sz="900">
                <a:solidFill>
                  <a:srgbClr val="000000"/>
                </a:solidFill>
              </a:rPr>
              <a:t>. N.p., 23 Mar. 2015. Web. 04 Nov. 2015. &lt;</a:t>
            </a:r>
            <a:r>
              <a:rPr lang="en" sz="900" u="sng">
                <a:solidFill>
                  <a:schemeClr val="accent5"/>
                </a:solidFill>
                <a:hlinkClick r:id="rId10"/>
              </a:rPr>
              <a:t>http://energyinformative.org/wind-energy-pros-and-cons/</a:t>
            </a:r>
            <a:r>
              <a:rPr lang="en" sz="900">
                <a:solidFill>
                  <a:srgbClr val="000000"/>
                </a:solidFill>
              </a:rPr>
              <a:t>&gt;.</a:t>
            </a:r>
          </a:p>
          <a:p>
            <a:pPr indent="-342900" lvl="0" marL="355600" rtl="0">
              <a:lnSpc>
                <a:spcPct val="115000"/>
              </a:lnSpc>
              <a:spcBef>
                <a:spcPts val="0"/>
              </a:spcBef>
              <a:spcAft>
                <a:spcPts val="0"/>
              </a:spcAft>
              <a:buNone/>
            </a:pPr>
            <a:r>
              <a:t/>
            </a:r>
            <a:endParaRPr sz="900">
              <a:solidFill>
                <a:srgbClr val="000000"/>
              </a:solidFill>
            </a:endParaRPr>
          </a:p>
          <a:p>
            <a:pPr indent="-342900" lvl="0" marL="355600" rtl="0">
              <a:spcBef>
                <a:spcPts val="0"/>
              </a:spcBef>
              <a:spcAft>
                <a:spcPts val="0"/>
              </a:spcAft>
              <a:buNone/>
            </a:pPr>
            <a:r>
              <a:rPr lang="en" sz="900">
                <a:solidFill>
                  <a:srgbClr val="000000"/>
                </a:solidFill>
              </a:rPr>
              <a:t>Mufson, Steven. "Power Plant Rejected Over Carbon Dioxide For First Time." </a:t>
            </a:r>
            <a:r>
              <a:rPr i="1" lang="en" sz="900">
                <a:solidFill>
                  <a:srgbClr val="000000"/>
                </a:solidFill>
              </a:rPr>
              <a:t>Washington Post</a:t>
            </a:r>
            <a:r>
              <a:rPr lang="en" sz="900">
                <a:solidFill>
                  <a:srgbClr val="000000"/>
                </a:solidFill>
              </a:rPr>
              <a:t>. The Washington Post, 19 Oct. 2007. Web. 04 Nov. 2015. &lt;</a:t>
            </a:r>
            <a:r>
              <a:rPr lang="en" sz="900" u="sng">
                <a:solidFill>
                  <a:schemeClr val="hlink"/>
                </a:solidFill>
                <a:hlinkClick r:id="rId11"/>
              </a:rPr>
              <a:t>http://www.washingtonpost.com/wp-dyn/content/article/2007/10/18/AR2007101802452.html</a:t>
            </a:r>
            <a:r>
              <a:rPr lang="en" sz="900">
                <a:solidFill>
                  <a:srgbClr val="000000"/>
                </a:solidFill>
              </a:rPr>
              <a:t>&gt;.</a:t>
            </a:r>
          </a:p>
          <a:p>
            <a:pPr indent="-342900" lvl="0" marL="355600" rtl="0">
              <a:spcBef>
                <a:spcPts val="0"/>
              </a:spcBef>
              <a:spcAft>
                <a:spcPts val="0"/>
              </a:spcAft>
              <a:buNone/>
            </a:pPr>
            <a:r>
              <a:t/>
            </a:r>
            <a:endParaRPr sz="900">
              <a:solidFill>
                <a:srgbClr val="000000"/>
              </a:solidFill>
            </a:endParaRPr>
          </a:p>
          <a:p>
            <a:pPr lvl="0" rtl="0">
              <a:lnSpc>
                <a:spcPct val="115000"/>
              </a:lnSpc>
              <a:spcBef>
                <a:spcPts val="0"/>
              </a:spcBef>
              <a:spcAft>
                <a:spcPts val="0"/>
              </a:spcAft>
              <a:buNone/>
            </a:pPr>
            <a:r>
              <a:rPr lang="en" sz="900">
                <a:solidFill>
                  <a:srgbClr val="000000"/>
                </a:solidFill>
              </a:rPr>
              <a:t>Rubio, Marco. Interviewed by Bob Schieffer. "Rubio’s Intellectually Hollow Position on Climate Change." </a:t>
            </a:r>
            <a:r>
              <a:rPr i="1" lang="en" sz="900">
                <a:solidFill>
                  <a:srgbClr val="000000"/>
                </a:solidFill>
              </a:rPr>
              <a:t>Rubio's Intellectually </a:t>
            </a:r>
          </a:p>
          <a:p>
            <a:pPr indent="457200" lvl="0" rtl="0">
              <a:lnSpc>
                <a:spcPct val="115000"/>
              </a:lnSpc>
              <a:spcBef>
                <a:spcPts val="0"/>
              </a:spcBef>
              <a:spcAft>
                <a:spcPts val="0"/>
              </a:spcAft>
              <a:buNone/>
            </a:pPr>
            <a:r>
              <a:rPr i="1" lang="en" sz="900">
                <a:solidFill>
                  <a:srgbClr val="000000"/>
                </a:solidFill>
              </a:rPr>
              <a:t>Hollow Position on Climate Change</a:t>
            </a:r>
            <a:r>
              <a:rPr lang="en" sz="900">
                <a:solidFill>
                  <a:srgbClr val="000000"/>
                </a:solidFill>
              </a:rPr>
              <a:t>. The Washington Post, 19 Apr. 2015. Web. 15 Oct. 2015.</a:t>
            </a:r>
          </a:p>
          <a:p>
            <a:pPr indent="457200" lvl="0" rtl="0">
              <a:lnSpc>
                <a:spcPct val="115000"/>
              </a:lnSpc>
              <a:spcBef>
                <a:spcPts val="0"/>
              </a:spcBef>
              <a:spcAft>
                <a:spcPts val="0"/>
              </a:spcAft>
              <a:buNone/>
            </a:pPr>
            <a:r>
              <a:t/>
            </a:r>
            <a:endParaRPr sz="900">
              <a:solidFill>
                <a:srgbClr val="000000"/>
              </a:solidFill>
            </a:endParaRPr>
          </a:p>
          <a:p>
            <a:pPr indent="-342900" lvl="0" marL="355600" rtl="0">
              <a:lnSpc>
                <a:spcPct val="115000"/>
              </a:lnSpc>
              <a:spcBef>
                <a:spcPts val="0"/>
              </a:spcBef>
              <a:spcAft>
                <a:spcPts val="0"/>
              </a:spcAft>
              <a:buNone/>
            </a:pPr>
            <a:r>
              <a:rPr lang="en" sz="900">
                <a:solidFill>
                  <a:srgbClr val="000000"/>
                </a:solidFill>
              </a:rPr>
              <a:t>“U.S. Energy Imports and Exports to Come into Balance.” </a:t>
            </a:r>
            <a:r>
              <a:rPr i="1" lang="en" sz="900">
                <a:solidFill>
                  <a:srgbClr val="000000"/>
                </a:solidFill>
              </a:rPr>
              <a:t>U.S. Energy Information Administration. </a:t>
            </a:r>
            <a:r>
              <a:rPr lang="en" sz="900">
                <a:solidFill>
                  <a:srgbClr val="000000"/>
                </a:solidFill>
              </a:rPr>
              <a:t>EIA, 15 Apr. 2015. Web. 05 Nov. 2015. &lt;</a:t>
            </a:r>
            <a:r>
              <a:rPr lang="en" sz="900" u="sng">
                <a:solidFill>
                  <a:schemeClr val="hlink"/>
                </a:solidFill>
                <a:hlinkClick r:id="rId12"/>
              </a:rPr>
              <a:t>http://www.eia.gov/todayinenergy/detail.cfm?id=20812</a:t>
            </a:r>
            <a:r>
              <a:rPr lang="en" sz="900">
                <a:solidFill>
                  <a:srgbClr val="000000"/>
                </a:solidFill>
              </a:rPr>
              <a:t>&gt;</a:t>
            </a:r>
          </a:p>
          <a:p>
            <a:pPr indent="-342900" lvl="0" marL="355600" rtl="0">
              <a:lnSpc>
                <a:spcPct val="115000"/>
              </a:lnSpc>
              <a:spcBef>
                <a:spcPts val="0"/>
              </a:spcBef>
              <a:spcAft>
                <a:spcPts val="0"/>
              </a:spcAft>
              <a:buNone/>
            </a:pPr>
            <a:r>
              <a:rPr lang="en" sz="900">
                <a:solidFill>
                  <a:srgbClr val="000000"/>
                </a:solidFill>
                <a:highlight>
                  <a:srgbClr val="F2F2F2"/>
                </a:highlight>
                <a:latin typeface="Arial"/>
                <a:ea typeface="Arial"/>
                <a:cs typeface="Arial"/>
                <a:sym typeface="Arial"/>
              </a:rPr>
              <a:t>"Coal: A Long History of Subsidies." </a:t>
            </a:r>
            <a:r>
              <a:rPr i="1" lang="en" sz="900">
                <a:solidFill>
                  <a:srgbClr val="000000"/>
                </a:solidFill>
                <a:highlight>
                  <a:srgbClr val="F2F2F2"/>
                </a:highlight>
                <a:latin typeface="Arial"/>
                <a:ea typeface="Arial"/>
                <a:cs typeface="Arial"/>
                <a:sym typeface="Arial"/>
              </a:rPr>
              <a:t>Coal: A Long History of Subsidies</a:t>
            </a:r>
            <a:r>
              <a:rPr lang="en" sz="900">
                <a:solidFill>
                  <a:srgbClr val="000000"/>
                </a:solidFill>
                <a:highlight>
                  <a:srgbClr val="F2F2F2"/>
                </a:highlight>
                <a:latin typeface="Arial"/>
                <a:ea typeface="Arial"/>
                <a:cs typeface="Arial"/>
                <a:sym typeface="Arial"/>
              </a:rPr>
              <a:t>. N.p., 2011. Web. 05 Nov. 2015. &lt;</a:t>
            </a:r>
            <a:r>
              <a:rPr lang="en" sz="900" u="sng">
                <a:solidFill>
                  <a:schemeClr val="hlink"/>
                </a:solidFill>
                <a:highlight>
                  <a:srgbClr val="F2F2F2"/>
                </a:highlight>
                <a:latin typeface="Arial"/>
                <a:ea typeface="Arial"/>
                <a:cs typeface="Arial"/>
                <a:sym typeface="Arial"/>
                <a:hlinkClick r:id="rId13"/>
              </a:rPr>
              <a:t>http://www.taxpayer.net/library/article/coal-a-long-history-of-subsidies</a:t>
            </a:r>
            <a:r>
              <a:rPr lang="en" sz="900">
                <a:solidFill>
                  <a:srgbClr val="000000"/>
                </a:solidFill>
                <a:highlight>
                  <a:srgbClr val="F2F2F2"/>
                </a:highlight>
                <a:latin typeface="Arial"/>
                <a:ea typeface="Arial"/>
                <a:cs typeface="Arial"/>
                <a:sym typeface="Arial"/>
              </a:rPr>
              <a:t>&gt;.</a:t>
            </a:r>
          </a:p>
          <a:p>
            <a:pPr indent="-342900" lvl="0" marL="355600" rtl="0">
              <a:lnSpc>
                <a:spcPct val="115000"/>
              </a:lnSpc>
              <a:spcBef>
                <a:spcPts val="0"/>
              </a:spcBef>
              <a:spcAft>
                <a:spcPts val="0"/>
              </a:spcAft>
              <a:buNone/>
            </a:pPr>
            <a:r>
              <a:rPr lang="en" sz="900">
                <a:solidFill>
                  <a:srgbClr val="000000"/>
                </a:solidFill>
                <a:highlight>
                  <a:srgbClr val="F2F2F2"/>
                </a:highlight>
                <a:latin typeface="Arial"/>
                <a:ea typeface="Arial"/>
                <a:cs typeface="Arial"/>
                <a:sym typeface="Arial"/>
              </a:rPr>
              <a:t>http://edgar.jrc.ec.europa.eu/news_docs/jrc-2014-trends-in-global-co2-emissions-2014-report-93171.pdf</a:t>
            </a:r>
          </a:p>
          <a:p>
            <a:pPr indent="-342900" lvl="0" marL="355600" rtl="0">
              <a:lnSpc>
                <a:spcPct val="200000"/>
              </a:lnSpc>
              <a:spcBef>
                <a:spcPts val="0"/>
              </a:spcBef>
              <a:spcAft>
                <a:spcPts val="0"/>
              </a:spcAft>
              <a:buNone/>
            </a:pPr>
            <a:r>
              <a:t/>
            </a:r>
            <a:endParaRPr sz="900">
              <a:solidFill>
                <a:srgbClr val="000000"/>
              </a:solidFill>
              <a:highlight>
                <a:srgbClr val="FFFFFF"/>
              </a:highlight>
              <a:latin typeface="Times New Roman"/>
              <a:ea typeface="Times New Roman"/>
              <a:cs typeface="Times New Roman"/>
              <a:sym typeface="Times New Roman"/>
            </a:endParaRPr>
          </a:p>
          <a:p>
            <a:pPr indent="-342900" lvl="0" marL="355600" rtl="0">
              <a:lnSpc>
                <a:spcPct val="115000"/>
              </a:lnSpc>
              <a:spcBef>
                <a:spcPts val="0"/>
              </a:spcBef>
              <a:spcAft>
                <a:spcPts val="0"/>
              </a:spcAft>
              <a:buNone/>
            </a:pPr>
            <a:r>
              <a:t/>
            </a:r>
            <a:endParaRPr sz="900">
              <a:highlight>
                <a:srgbClr val="F2F2F2"/>
              </a:highlight>
            </a:endParaRPr>
          </a:p>
          <a:p>
            <a:pPr lvl="0" rtl="0">
              <a:lnSpc>
                <a:spcPct val="200000"/>
              </a:lnSpc>
              <a:spcBef>
                <a:spcPts val="0"/>
              </a:spcBef>
              <a:buNone/>
            </a:pPr>
            <a:r>
              <a:t/>
            </a:r>
            <a:endParaRPr sz="900">
              <a:solidFill>
                <a:srgbClr val="000000"/>
              </a:solidFill>
            </a:endParaRPr>
          </a:p>
          <a:p>
            <a:pPr lvl="0" rtl="0">
              <a:lnSpc>
                <a:spcPct val="200000"/>
              </a:lnSpc>
              <a:spcBef>
                <a:spcPts val="0"/>
              </a:spcBef>
              <a:buNone/>
            </a:pPr>
            <a:r>
              <a:t/>
            </a:r>
            <a:endParaRPr sz="9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The Significance of Coal In The U.S.</a:t>
            </a:r>
          </a:p>
          <a:p>
            <a:pPr lvl="0">
              <a:spcBef>
                <a:spcPts val="0"/>
              </a:spcBef>
              <a:buNone/>
            </a:pPr>
            <a:r>
              <a:t/>
            </a:r>
            <a:endParaRPr/>
          </a:p>
        </p:txBody>
      </p:sp>
      <p:pic>
        <p:nvPicPr>
          <p:cNvPr id="73" name="Shape 73"/>
          <p:cNvPicPr preferRelativeResize="0"/>
          <p:nvPr/>
        </p:nvPicPr>
        <p:blipFill>
          <a:blip r:embed="rId3">
            <a:alphaModFix/>
          </a:blip>
          <a:stretch>
            <a:fillRect/>
          </a:stretch>
        </p:blipFill>
        <p:spPr>
          <a:xfrm>
            <a:off x="4563847" y="1270100"/>
            <a:ext cx="4268452" cy="3007574"/>
          </a:xfrm>
          <a:prstGeom prst="rect">
            <a:avLst/>
          </a:prstGeom>
          <a:noFill/>
          <a:ln>
            <a:noFill/>
          </a:ln>
        </p:spPr>
      </p:pic>
      <p:pic>
        <p:nvPicPr>
          <p:cNvPr id="74" name="Shape 74"/>
          <p:cNvPicPr preferRelativeResize="0"/>
          <p:nvPr/>
        </p:nvPicPr>
        <p:blipFill>
          <a:blip r:embed="rId4">
            <a:alphaModFix/>
          </a:blip>
          <a:stretch>
            <a:fillRect/>
          </a:stretch>
        </p:blipFill>
        <p:spPr>
          <a:xfrm>
            <a:off x="311700" y="1270100"/>
            <a:ext cx="4238450" cy="30075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Purpose of Investigation</a:t>
            </a:r>
          </a:p>
        </p:txBody>
      </p:sp>
      <p:sp>
        <p:nvSpPr>
          <p:cNvPr id="80" name="Shape 80"/>
          <p:cNvSpPr txBox="1"/>
          <p:nvPr>
            <p:ph idx="1" type="body"/>
          </p:nvPr>
        </p:nvSpPr>
        <p:spPr>
          <a:xfrm>
            <a:off x="4566000" y="1103825"/>
            <a:ext cx="4266299" cy="3185400"/>
          </a:xfrm>
          <a:prstGeom prst="rect">
            <a:avLst/>
          </a:prstGeom>
        </p:spPr>
        <p:txBody>
          <a:bodyPr anchorCtr="0" anchor="t" bIns="91425" lIns="91425" rIns="91425" tIns="91425">
            <a:noAutofit/>
          </a:bodyPr>
          <a:lstStyle/>
          <a:p>
            <a:pPr indent="-228600" lvl="0" marL="457200" rtl="0">
              <a:spcBef>
                <a:spcPts val="0"/>
              </a:spcBef>
              <a:buChar char="❖"/>
            </a:pPr>
            <a:r>
              <a:rPr lang="en"/>
              <a:t>Largest toxic air releases</a:t>
            </a:r>
          </a:p>
          <a:p>
            <a:pPr indent="-228600" lvl="0" marL="457200" rtl="0">
              <a:spcBef>
                <a:spcPts val="0"/>
              </a:spcBef>
              <a:buChar char="❖"/>
            </a:pPr>
            <a:r>
              <a:rPr lang="en"/>
              <a:t>44 coal-fired power plants have been classified as hazardous</a:t>
            </a:r>
          </a:p>
          <a:p>
            <a:pPr indent="-228600" lvl="0" marL="457200" rtl="0">
              <a:spcBef>
                <a:spcPts val="0"/>
              </a:spcBef>
              <a:buChar char="❖"/>
            </a:pPr>
            <a:r>
              <a:rPr lang="en"/>
              <a:t>See how the production, consumption, exportation, and importation of coal has changed.</a:t>
            </a:r>
          </a:p>
          <a:p>
            <a:pPr indent="-228600" lvl="0" marL="457200" rtl="0">
              <a:spcBef>
                <a:spcPts val="0"/>
              </a:spcBef>
              <a:buChar char="❖"/>
            </a:pPr>
            <a:r>
              <a:rPr lang="en"/>
              <a:t>We wanted to identify whether the United States has made successful efforts to lower the use of coal.</a:t>
            </a:r>
          </a:p>
        </p:txBody>
      </p:sp>
      <p:pic>
        <p:nvPicPr>
          <p:cNvPr id="81" name="Shape 81"/>
          <p:cNvPicPr preferRelativeResize="0"/>
          <p:nvPr/>
        </p:nvPicPr>
        <p:blipFill>
          <a:blip r:embed="rId3">
            <a:alphaModFix/>
          </a:blip>
          <a:stretch>
            <a:fillRect/>
          </a:stretch>
        </p:blipFill>
        <p:spPr>
          <a:xfrm>
            <a:off x="160725" y="1209675"/>
            <a:ext cx="4362450" cy="272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Scientific and Social Concepts/Terms</a:t>
            </a:r>
          </a:p>
        </p:txBody>
      </p:sp>
      <p:sp>
        <p:nvSpPr>
          <p:cNvPr id="87" name="Shape 8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Pollution</a:t>
            </a:r>
          </a:p>
          <a:p>
            <a:pPr indent="-228600" lvl="0" marL="457200" rtl="0">
              <a:spcBef>
                <a:spcPts val="0"/>
              </a:spcBef>
              <a:buChar char="❖"/>
            </a:pPr>
            <a:r>
              <a:rPr lang="en">
                <a:highlight>
                  <a:srgbClr val="FFFFFF"/>
                </a:highlight>
              </a:rPr>
              <a:t>Net exporter</a:t>
            </a:r>
          </a:p>
          <a:p>
            <a:pPr indent="-228600" lvl="0" marL="457200" rtl="0">
              <a:spcBef>
                <a:spcPts val="0"/>
              </a:spcBef>
              <a:buChar char="❖"/>
            </a:pPr>
            <a:r>
              <a:rPr lang="en">
                <a:highlight>
                  <a:srgbClr val="FFFFFF"/>
                </a:highlight>
              </a:rPr>
              <a:t>Net importer</a:t>
            </a:r>
          </a:p>
          <a:p>
            <a:pPr indent="-228600" lvl="0" marL="457200" rtl="0">
              <a:spcBef>
                <a:spcPts val="0"/>
              </a:spcBef>
              <a:buChar char="❖"/>
            </a:pPr>
            <a:r>
              <a:rPr lang="en">
                <a:highlight>
                  <a:srgbClr val="FFFFFF"/>
                </a:highlight>
              </a:rPr>
              <a:t>Production</a:t>
            </a:r>
          </a:p>
          <a:p>
            <a:pPr indent="-228600" lvl="0" marL="457200">
              <a:spcBef>
                <a:spcPts val="0"/>
              </a:spcBef>
              <a:buChar char="❖"/>
            </a:pPr>
            <a:r>
              <a:rPr lang="en">
                <a:highlight>
                  <a:srgbClr val="FFFFFF"/>
                </a:highlight>
              </a:rPr>
              <a:t>Consumption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71175" y="139725"/>
            <a:ext cx="8520599" cy="572699"/>
          </a:xfrm>
          <a:prstGeom prst="rect">
            <a:avLst/>
          </a:prstGeom>
        </p:spPr>
        <p:txBody>
          <a:bodyPr anchorCtr="0" anchor="t" bIns="91425" lIns="91425" rIns="91425" tIns="91425">
            <a:noAutofit/>
          </a:bodyPr>
          <a:lstStyle/>
          <a:p>
            <a:pPr lvl="0">
              <a:spcBef>
                <a:spcPts val="0"/>
              </a:spcBef>
              <a:buNone/>
            </a:pPr>
            <a:r>
              <a:rPr lang="en"/>
              <a:t>Data</a:t>
            </a:r>
          </a:p>
        </p:txBody>
      </p:sp>
      <p:graphicFrame>
        <p:nvGraphicFramePr>
          <p:cNvPr id="93" name="Shape 93"/>
          <p:cNvGraphicFramePr/>
          <p:nvPr/>
        </p:nvGraphicFramePr>
        <p:xfrm>
          <a:off x="1063500" y="83575"/>
          <a:ext cx="3000000" cy="3000000"/>
        </p:xfrm>
        <a:graphic>
          <a:graphicData uri="http://schemas.openxmlformats.org/drawingml/2006/table">
            <a:tbl>
              <a:tblPr>
                <a:noFill/>
                <a:tableStyleId>{0266C793-1884-4393-A698-8729C6B7337C}</a:tableStyleId>
              </a:tblPr>
              <a:tblGrid>
                <a:gridCol w="1679075"/>
                <a:gridCol w="1494050"/>
                <a:gridCol w="1549575"/>
                <a:gridCol w="1521800"/>
                <a:gridCol w="1558800"/>
              </a:tblGrid>
              <a:tr h="676600">
                <a:tc>
                  <a:txBody>
                    <a:bodyPr>
                      <a:noAutofit/>
                    </a:bodyPr>
                    <a:lstStyle/>
                    <a:p>
                      <a:pPr lvl="0">
                        <a:spcBef>
                          <a:spcPts val="0"/>
                        </a:spcBef>
                        <a:buNone/>
                      </a:pPr>
                      <a:r>
                        <a:rPr lang="en" sz="1200">
                          <a:latin typeface="Proxima Nova"/>
                          <a:ea typeface="Proxima Nova"/>
                          <a:cs typeface="Proxima Nova"/>
                          <a:sym typeface="Proxima Nova"/>
                        </a:rPr>
                        <a:t>Year</a:t>
                      </a:r>
                    </a:p>
                  </a:txBody>
                  <a:tcPr marT="91425" marB="91425" marR="91425" marL="91425"/>
                </a:tc>
                <a:tc>
                  <a:txBody>
                    <a:bodyPr>
                      <a:noAutofit/>
                    </a:bodyPr>
                    <a:lstStyle/>
                    <a:p>
                      <a:pPr lvl="0">
                        <a:spcBef>
                          <a:spcPts val="0"/>
                        </a:spcBef>
                        <a:buNone/>
                      </a:pPr>
                      <a:r>
                        <a:rPr lang="en" sz="1200">
                          <a:latin typeface="Proxima Nova"/>
                          <a:ea typeface="Proxima Nova"/>
                          <a:cs typeface="Proxima Nova"/>
                          <a:sym typeface="Proxima Nova"/>
                        </a:rPr>
                        <a:t>Years after 1970</a:t>
                      </a:r>
                    </a:p>
                  </a:txBody>
                  <a:tcPr marT="91425" marB="91425" marR="91425" marL="91425"/>
                </a:tc>
                <a:tc>
                  <a:txBody>
                    <a:bodyPr>
                      <a:noAutofit/>
                    </a:bodyPr>
                    <a:lstStyle/>
                    <a:p>
                      <a:pPr lvl="0">
                        <a:spcBef>
                          <a:spcPts val="0"/>
                        </a:spcBef>
                        <a:buNone/>
                      </a:pPr>
                      <a:r>
                        <a:rPr lang="en" sz="1200">
                          <a:latin typeface="Proxima Nova"/>
                          <a:ea typeface="Proxima Nova"/>
                          <a:cs typeface="Proxima Nova"/>
                          <a:sym typeface="Proxima Nova"/>
                        </a:rPr>
                        <a:t>Total US Coal Consumption (Short Tons)</a:t>
                      </a:r>
                    </a:p>
                  </a:txBody>
                  <a:tcPr marT="91425" marB="91425" marR="91425" marL="91425"/>
                </a:tc>
                <a:tc>
                  <a:txBody>
                    <a:bodyPr>
                      <a:noAutofit/>
                    </a:bodyPr>
                    <a:lstStyle/>
                    <a:p>
                      <a:pPr lvl="0">
                        <a:spcBef>
                          <a:spcPts val="0"/>
                        </a:spcBef>
                        <a:buNone/>
                      </a:pPr>
                      <a:r>
                        <a:rPr lang="en" sz="1200">
                          <a:latin typeface="Proxima Nova"/>
                          <a:ea typeface="Proxima Nova"/>
                          <a:cs typeface="Proxima Nova"/>
                          <a:sym typeface="Proxima Nova"/>
                        </a:rPr>
                        <a:t>Total US Coal Production (Short Tons)</a:t>
                      </a:r>
                    </a:p>
                  </a:txBody>
                  <a:tcPr marT="91425" marB="91425" marR="91425" marL="91425"/>
                </a:tc>
                <a:tc>
                  <a:txBody>
                    <a:bodyPr>
                      <a:noAutofit/>
                    </a:bodyPr>
                    <a:lstStyle/>
                    <a:p>
                      <a:pPr lvl="0">
                        <a:spcBef>
                          <a:spcPts val="0"/>
                        </a:spcBef>
                        <a:buNone/>
                      </a:pPr>
                      <a:r>
                        <a:rPr lang="en" sz="1200">
                          <a:latin typeface="Proxima Nova"/>
                          <a:ea typeface="Proxima Nova"/>
                          <a:cs typeface="Proxima Nova"/>
                          <a:sym typeface="Proxima Nova"/>
                        </a:rPr>
                        <a:t>Production - Consumption (Short Tons)</a:t>
                      </a:r>
                    </a:p>
                  </a:txBody>
                  <a:tcPr marT="91425" marB="91425" marR="91425" marL="91425"/>
                </a:tc>
              </a:tr>
              <a:tr h="271025">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562583603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598568000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35984397</a:t>
                      </a:r>
                    </a:p>
                  </a:txBody>
                  <a:tcPr marT="91425" marB="91425" marR="28575" marL="28575" anchor="b"/>
                </a:tc>
              </a:tr>
              <a:tr h="26075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1974</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4</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558401800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610023000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51621200</a:t>
                      </a:r>
                    </a:p>
                  </a:txBody>
                  <a:tcPr marT="91425" marB="91425" marR="28575" marL="28575" anchor="b"/>
                </a:tc>
              </a:tr>
              <a:tr h="288475">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1975</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562640432</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654641000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92000568</a:t>
                      </a:r>
                    </a:p>
                  </a:txBody>
                  <a:tcPr marT="91425" marB="91425" marR="28575" marL="28575" anchor="b"/>
                </a:tc>
              </a:tr>
              <a:tr h="26075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1976</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603789974</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684913000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81123026</a:t>
                      </a:r>
                    </a:p>
                  </a:txBody>
                  <a:tcPr marT="91425" marB="91425" marR="28575" marL="28575" anchor="b"/>
                </a:tc>
              </a:tr>
              <a:tr h="28245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1977</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625290963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697205000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71914037</a:t>
                      </a:r>
                    </a:p>
                  </a:txBody>
                  <a:tcPr marT="91425" marB="91425" marR="28575" marL="28575" anchor="b"/>
                </a:tc>
              </a:tr>
              <a:tr h="27000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1978</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8</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625224827</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670164000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44939173</a:t>
                      </a:r>
                    </a:p>
                  </a:txBody>
                  <a:tcPr marT="91425" marB="91425" marR="28575" marL="28575" anchor="b"/>
                </a:tc>
              </a:tr>
              <a:tr h="291725">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1979</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9</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680524248</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781134000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100609752</a:t>
                      </a:r>
                    </a:p>
                  </a:txBody>
                  <a:tcPr marT="91425" marB="91425" marR="28575" marL="28575" anchor="b"/>
                </a:tc>
              </a:tr>
              <a:tr h="38100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1980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702729735</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829700000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126970265</a:t>
                      </a:r>
                    </a:p>
                  </a:txBody>
                  <a:tcPr marT="91425" marB="91425" marR="28575" marL="28575" anchor="b"/>
                </a:tc>
              </a:tr>
              <a:tr h="38100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1981</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11</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732626833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823775000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91148167</a:t>
                      </a:r>
                    </a:p>
                  </a:txBody>
                  <a:tcPr marT="91425" marB="91425" marR="28575" marL="28575" anchor="b"/>
                </a:tc>
              </a:tr>
              <a:tr h="38100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1982</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12</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706910644</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838112000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131201356</a:t>
                      </a:r>
                    </a:p>
                  </a:txBody>
                  <a:tcPr marT="91425" marB="91425" marR="28575" marL="28575" anchor="b"/>
                </a:tc>
              </a:tr>
              <a:tr h="312950">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1983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13</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736672312</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782091000</a:t>
                      </a:r>
                    </a:p>
                  </a:txBody>
                  <a:tcPr marT="91425" marB="91425" marR="28575" marL="28575" anchor="b"/>
                </a:tc>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45418688</a:t>
                      </a:r>
                    </a:p>
                  </a:txBody>
                  <a:tcPr marT="91425" marB="91425" marR="28575" marL="28575" anchor="b"/>
                </a:tc>
              </a:tr>
              <a:tr h="371525">
                <a:tc>
                  <a:txBody>
                    <a:bodyPr>
                      <a:noAutofit/>
                    </a:bodyPr>
                    <a:lstStyle/>
                    <a:p>
                      <a:pPr lvl="0" rtl="0" algn="ctr">
                        <a:lnSpc>
                          <a:spcPct val="115000"/>
                        </a:lnSpc>
                        <a:spcBef>
                          <a:spcPts val="0"/>
                        </a:spcBef>
                        <a:buNone/>
                      </a:pPr>
                      <a:r>
                        <a:rPr lang="en" sz="1000">
                          <a:latin typeface="Proxima Nova"/>
                          <a:ea typeface="Proxima Nova"/>
                          <a:cs typeface="Proxima Nova"/>
                          <a:sym typeface="Proxima Nova"/>
                        </a:rPr>
                        <a:t>etc. up to 2009</a:t>
                      </a:r>
                    </a:p>
                  </a:txBody>
                  <a:tcPr marT="91425" marB="91425" marR="28575" marL="28575" anchor="b"/>
                </a:tc>
                <a:tc>
                  <a:txBody>
                    <a:bodyPr>
                      <a:noAutofit/>
                    </a:bodyPr>
                    <a:lstStyle/>
                    <a:p>
                      <a:pPr lvl="0" rtl="0" algn="l">
                        <a:lnSpc>
                          <a:spcPct val="115000"/>
                        </a:lnSpc>
                        <a:spcBef>
                          <a:spcPts val="0"/>
                        </a:spcBef>
                        <a:buNone/>
                      </a:pPr>
                      <a:r>
                        <a:t/>
                      </a:r>
                      <a:endParaRPr sz="1000">
                        <a:latin typeface="Proxima Nova"/>
                        <a:ea typeface="Proxima Nova"/>
                        <a:cs typeface="Proxima Nova"/>
                        <a:sym typeface="Proxima Nova"/>
                      </a:endParaRPr>
                    </a:p>
                  </a:txBody>
                  <a:tcPr marT="91425" marB="91425" marR="28575" marL="28575" anchor="b"/>
                </a:tc>
                <a:tc>
                  <a:txBody>
                    <a:bodyPr>
                      <a:noAutofit/>
                    </a:bodyPr>
                    <a:lstStyle/>
                    <a:p>
                      <a:pPr lvl="0" rtl="0" algn="l">
                        <a:lnSpc>
                          <a:spcPct val="115000"/>
                        </a:lnSpc>
                        <a:spcBef>
                          <a:spcPts val="0"/>
                        </a:spcBef>
                        <a:buNone/>
                      </a:pPr>
                      <a:r>
                        <a:t/>
                      </a:r>
                      <a:endParaRPr sz="1000">
                        <a:latin typeface="Proxima Nova"/>
                        <a:ea typeface="Proxima Nova"/>
                        <a:cs typeface="Proxima Nova"/>
                        <a:sym typeface="Proxima Nova"/>
                      </a:endParaRPr>
                    </a:p>
                  </a:txBody>
                  <a:tcPr marT="91425" marB="91425" marR="28575" marL="28575" anchor="b"/>
                </a:tc>
                <a:tc>
                  <a:txBody>
                    <a:bodyPr>
                      <a:noAutofit/>
                    </a:bodyPr>
                    <a:lstStyle/>
                    <a:p>
                      <a:pPr lvl="0" rtl="0" algn="ctr">
                        <a:lnSpc>
                          <a:spcPct val="115000"/>
                        </a:lnSpc>
                        <a:spcBef>
                          <a:spcPts val="0"/>
                        </a:spcBef>
                        <a:buNone/>
                      </a:pPr>
                      <a:r>
                        <a:t/>
                      </a:r>
                      <a:endParaRPr sz="1000">
                        <a:latin typeface="Proxima Nova"/>
                        <a:ea typeface="Proxima Nova"/>
                        <a:cs typeface="Proxima Nova"/>
                        <a:sym typeface="Proxima Nova"/>
                      </a:endParaRPr>
                    </a:p>
                  </a:txBody>
                  <a:tcPr marT="91425" marB="91425" marR="28575" marL="28575" anchor="b"/>
                </a:tc>
                <a:tc>
                  <a:txBody>
                    <a:bodyPr>
                      <a:noAutofit/>
                    </a:bodyPr>
                    <a:lstStyle/>
                    <a:p>
                      <a:pPr lvl="0" rtl="0" algn="l">
                        <a:lnSpc>
                          <a:spcPct val="115000"/>
                        </a:lnSpc>
                        <a:spcBef>
                          <a:spcPts val="0"/>
                        </a:spcBef>
                        <a:buNone/>
                      </a:pPr>
                      <a:r>
                        <a:t/>
                      </a:r>
                      <a:endParaRPr sz="1000">
                        <a:latin typeface="Proxima Nova"/>
                        <a:ea typeface="Proxima Nova"/>
                        <a:cs typeface="Proxima Nova"/>
                        <a:sym typeface="Proxima Nova"/>
                      </a:endParaRPr>
                    </a:p>
                  </a:txBody>
                  <a:tcPr marT="91425" marB="91425" marR="28575" marL="28575" anchor="b"/>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nvSpPr>
        <p:spPr>
          <a:xfrm>
            <a:off x="371300" y="3921925"/>
            <a:ext cx="2566200" cy="6555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300">
                <a:latin typeface="Proxima Nova"/>
                <a:ea typeface="Proxima Nova"/>
                <a:cs typeface="Proxima Nova"/>
                <a:sym typeface="Proxima Nova"/>
              </a:rPr>
              <a:t>Trendline Equation:</a:t>
            </a:r>
          </a:p>
          <a:p>
            <a:pPr lvl="0" rtl="0">
              <a:lnSpc>
                <a:spcPct val="115000"/>
              </a:lnSpc>
              <a:spcBef>
                <a:spcPts val="0"/>
              </a:spcBef>
              <a:buNone/>
            </a:pPr>
            <a:r>
              <a:rPr lang="en" sz="1300">
                <a:latin typeface="Proxima Nova"/>
                <a:ea typeface="Proxima Nova"/>
                <a:cs typeface="Proxima Nova"/>
                <a:sym typeface="Proxima Nova"/>
              </a:rPr>
              <a:t> y = -308682x² + 3(10^7) + 7x + 8</a:t>
            </a:r>
          </a:p>
          <a:p>
            <a:pPr lvl="0" rtl="0">
              <a:lnSpc>
                <a:spcPct val="115000"/>
              </a:lnSpc>
              <a:spcBef>
                <a:spcPts val="0"/>
              </a:spcBef>
              <a:buNone/>
            </a:pPr>
            <a:r>
              <a:t/>
            </a:r>
            <a:endParaRPr sz="1300">
              <a:latin typeface="Proxima Nova"/>
              <a:ea typeface="Proxima Nova"/>
              <a:cs typeface="Proxima Nova"/>
              <a:sym typeface="Proxima Nova"/>
            </a:endParaRPr>
          </a:p>
          <a:p>
            <a:pPr lvl="0" rtl="0">
              <a:lnSpc>
                <a:spcPct val="115000"/>
              </a:lnSpc>
              <a:spcBef>
                <a:spcPts val="0"/>
              </a:spcBef>
              <a:buNone/>
            </a:pPr>
            <a:r>
              <a:t/>
            </a:r>
            <a:endParaRPr sz="1300">
              <a:latin typeface="Proxima Nova"/>
              <a:ea typeface="Proxima Nova"/>
              <a:cs typeface="Proxima Nova"/>
              <a:sym typeface="Proxima Nova"/>
            </a:endParaRPr>
          </a:p>
          <a:p>
            <a:pPr lvl="0" rtl="0">
              <a:lnSpc>
                <a:spcPct val="115000"/>
              </a:lnSpc>
              <a:spcBef>
                <a:spcPts val="0"/>
              </a:spcBef>
              <a:buNone/>
            </a:pPr>
            <a:r>
              <a:t/>
            </a:r>
            <a:endParaRPr>
              <a:latin typeface="Proxima Nova"/>
              <a:ea typeface="Proxima Nova"/>
              <a:cs typeface="Proxima Nova"/>
              <a:sym typeface="Proxima Nova"/>
            </a:endParaRPr>
          </a:p>
        </p:txBody>
      </p:sp>
      <p:sp>
        <p:nvSpPr>
          <p:cNvPr id="99" name="Shape 99"/>
          <p:cNvSpPr txBox="1"/>
          <p:nvPr/>
        </p:nvSpPr>
        <p:spPr>
          <a:xfrm>
            <a:off x="3188750" y="3882775"/>
            <a:ext cx="2325900" cy="7337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300">
                <a:latin typeface="Proxima Nova"/>
                <a:ea typeface="Proxima Nova"/>
                <a:cs typeface="Proxima Nova"/>
                <a:sym typeface="Proxima Nova"/>
              </a:rPr>
              <a:t>Derivative:</a:t>
            </a:r>
          </a:p>
          <a:p>
            <a:pPr lvl="0" rtl="0">
              <a:lnSpc>
                <a:spcPct val="115000"/>
              </a:lnSpc>
              <a:spcBef>
                <a:spcPts val="0"/>
              </a:spcBef>
              <a:buNone/>
            </a:pPr>
            <a:r>
              <a:rPr lang="en" sz="1300">
                <a:latin typeface="Proxima Nova"/>
                <a:ea typeface="Proxima Nova"/>
                <a:cs typeface="Proxima Nova"/>
                <a:sym typeface="Proxima Nova"/>
              </a:rPr>
              <a:t>y’= 2.9628(10^7) - 617400x</a:t>
            </a:r>
          </a:p>
        </p:txBody>
      </p:sp>
      <p:sp>
        <p:nvSpPr>
          <p:cNvPr id="100" name="Shape 100"/>
          <p:cNvSpPr txBox="1"/>
          <p:nvPr/>
        </p:nvSpPr>
        <p:spPr>
          <a:xfrm>
            <a:off x="5634875" y="3882775"/>
            <a:ext cx="2959500" cy="7337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300">
                <a:latin typeface="Proxima Nova"/>
                <a:ea typeface="Proxima Nova"/>
                <a:cs typeface="Proxima Nova"/>
                <a:sym typeface="Proxima Nova"/>
              </a:rPr>
              <a:t>Rate of Change at 2006</a:t>
            </a:r>
          </a:p>
          <a:p>
            <a:pPr lvl="0" rtl="0">
              <a:lnSpc>
                <a:spcPct val="115000"/>
              </a:lnSpc>
              <a:spcBef>
                <a:spcPts val="0"/>
              </a:spcBef>
              <a:buNone/>
            </a:pPr>
            <a:r>
              <a:rPr lang="en" sz="1300">
                <a:latin typeface="Proxima Nova"/>
                <a:ea typeface="Proxima Nova"/>
                <a:cs typeface="Proxima Nova"/>
                <a:sym typeface="Proxima Nova"/>
              </a:rPr>
              <a:t>2.9628(10^7) -617400(36)=7393600</a:t>
            </a:r>
          </a:p>
        </p:txBody>
      </p:sp>
      <p:pic>
        <p:nvPicPr>
          <p:cNvPr id="101" name="Shape 101"/>
          <p:cNvPicPr preferRelativeResize="0"/>
          <p:nvPr/>
        </p:nvPicPr>
        <p:blipFill>
          <a:blip r:embed="rId3">
            <a:alphaModFix/>
          </a:blip>
          <a:stretch>
            <a:fillRect/>
          </a:stretch>
        </p:blipFill>
        <p:spPr>
          <a:xfrm>
            <a:off x="1714500" y="263950"/>
            <a:ext cx="5715000" cy="353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nvSpPr>
        <p:spPr>
          <a:xfrm>
            <a:off x="3862700" y="3951875"/>
            <a:ext cx="3471599" cy="6210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300">
                <a:latin typeface="Proxima Nova"/>
                <a:ea typeface="Proxima Nova"/>
                <a:cs typeface="Proxima Nova"/>
                <a:sym typeface="Proxima Nova"/>
              </a:rPr>
              <a:t>Derivative</a:t>
            </a:r>
          </a:p>
          <a:p>
            <a:pPr lvl="0" rtl="0">
              <a:lnSpc>
                <a:spcPct val="115000"/>
              </a:lnSpc>
              <a:spcBef>
                <a:spcPts val="0"/>
              </a:spcBef>
              <a:buNone/>
            </a:pPr>
            <a:r>
              <a:rPr lang="en" sz="1300">
                <a:latin typeface="Proxima Nova"/>
                <a:ea typeface="Proxima Nova"/>
                <a:cs typeface="Proxima Nova"/>
                <a:sym typeface="Proxima Nova"/>
              </a:rPr>
              <a:t>y’= 32140000 - 815800x</a:t>
            </a:r>
          </a:p>
        </p:txBody>
      </p:sp>
      <p:sp>
        <p:nvSpPr>
          <p:cNvPr id="107" name="Shape 107"/>
          <p:cNvSpPr txBox="1"/>
          <p:nvPr/>
        </p:nvSpPr>
        <p:spPr>
          <a:xfrm>
            <a:off x="156375" y="3951875"/>
            <a:ext cx="3589499" cy="7655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latin typeface="Proxima Nova"/>
                <a:ea typeface="Proxima Nova"/>
                <a:cs typeface="Proxima Nova"/>
                <a:sym typeface="Proxima Nova"/>
              </a:rPr>
              <a:t>Trend Line Equation:</a:t>
            </a:r>
          </a:p>
          <a:p>
            <a:pPr lvl="0" rtl="0">
              <a:lnSpc>
                <a:spcPct val="115000"/>
              </a:lnSpc>
              <a:spcBef>
                <a:spcPts val="0"/>
              </a:spcBef>
              <a:buNone/>
            </a:pPr>
            <a:r>
              <a:rPr lang="en">
                <a:latin typeface="Proxima Nova"/>
                <a:ea typeface="Proxima Nova"/>
                <a:cs typeface="Proxima Nova"/>
                <a:sym typeface="Proxima Nova"/>
              </a:rPr>
              <a:t>y=-4.079(10^5)x^2+3.214(20^7)x+4.99(10^8)</a:t>
            </a:r>
          </a:p>
          <a:p>
            <a:pPr lvl="0">
              <a:spcBef>
                <a:spcPts val="0"/>
              </a:spcBef>
              <a:buNone/>
            </a:pPr>
            <a:r>
              <a:t/>
            </a:r>
            <a:endParaRPr/>
          </a:p>
        </p:txBody>
      </p:sp>
      <p:pic>
        <p:nvPicPr>
          <p:cNvPr id="108" name="Shape 108"/>
          <p:cNvPicPr preferRelativeResize="0"/>
          <p:nvPr/>
        </p:nvPicPr>
        <p:blipFill>
          <a:blip r:embed="rId3">
            <a:alphaModFix/>
          </a:blip>
          <a:stretch>
            <a:fillRect/>
          </a:stretch>
        </p:blipFill>
        <p:spPr>
          <a:xfrm>
            <a:off x="1714500" y="201575"/>
            <a:ext cx="5715000" cy="3533775"/>
          </a:xfrm>
          <a:prstGeom prst="rect">
            <a:avLst/>
          </a:prstGeom>
          <a:noFill/>
          <a:ln>
            <a:noFill/>
          </a:ln>
        </p:spPr>
      </p:pic>
      <p:sp>
        <p:nvSpPr>
          <p:cNvPr id="109" name="Shape 109"/>
          <p:cNvSpPr txBox="1"/>
          <p:nvPr/>
        </p:nvSpPr>
        <p:spPr>
          <a:xfrm>
            <a:off x="6126325" y="3967775"/>
            <a:ext cx="2610000" cy="7337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300">
                <a:latin typeface="Proxima Nova"/>
                <a:ea typeface="Proxima Nova"/>
                <a:cs typeface="Proxima Nova"/>
                <a:sym typeface="Proxima Nova"/>
              </a:rPr>
              <a:t>Rate of Change at 2006:</a:t>
            </a:r>
          </a:p>
          <a:p>
            <a:pPr lvl="0" rtl="0">
              <a:lnSpc>
                <a:spcPct val="115000"/>
              </a:lnSpc>
              <a:spcBef>
                <a:spcPts val="0"/>
              </a:spcBef>
              <a:buNone/>
            </a:pPr>
            <a:r>
              <a:rPr lang="en" sz="1300">
                <a:latin typeface="Proxima Nova"/>
                <a:ea typeface="Proxima Nova"/>
                <a:cs typeface="Proxima Nova"/>
                <a:sym typeface="Proxima Nova"/>
              </a:rPr>
              <a:t>32140000-815800(36)=52771200</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nvSpPr>
        <p:spPr>
          <a:xfrm>
            <a:off x="173325" y="3913775"/>
            <a:ext cx="3965399" cy="5774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a:latin typeface="Proxima Nova"/>
                <a:ea typeface="Proxima Nova"/>
                <a:cs typeface="Proxima Nova"/>
                <a:sym typeface="Proxima Nova"/>
              </a:rPr>
              <a:t>Trend Line Equation:</a:t>
            </a:r>
          </a:p>
          <a:p>
            <a:pPr lvl="0" rtl="0">
              <a:lnSpc>
                <a:spcPct val="115000"/>
              </a:lnSpc>
              <a:spcBef>
                <a:spcPts val="0"/>
              </a:spcBef>
              <a:buNone/>
            </a:pPr>
            <a:r>
              <a:rPr lang="en">
                <a:latin typeface="Proxima Nova"/>
                <a:ea typeface="Proxima Nova"/>
                <a:cs typeface="Proxima Nova"/>
                <a:sym typeface="Proxima Nova"/>
              </a:rPr>
              <a:t>y=-99195.002x^2+2.522(10^6)X+6.571(10^7)</a:t>
            </a:r>
          </a:p>
        </p:txBody>
      </p:sp>
      <p:pic>
        <p:nvPicPr>
          <p:cNvPr id="115" name="Shape 115"/>
          <p:cNvPicPr preferRelativeResize="0"/>
          <p:nvPr/>
        </p:nvPicPr>
        <p:blipFill>
          <a:blip r:embed="rId3">
            <a:alphaModFix/>
          </a:blip>
          <a:stretch>
            <a:fillRect/>
          </a:stretch>
        </p:blipFill>
        <p:spPr>
          <a:xfrm>
            <a:off x="0" y="290075"/>
            <a:ext cx="4613200" cy="3725425"/>
          </a:xfrm>
          <a:prstGeom prst="rect">
            <a:avLst/>
          </a:prstGeom>
          <a:noFill/>
          <a:ln>
            <a:noFill/>
          </a:ln>
        </p:spPr>
      </p:pic>
      <p:pic>
        <p:nvPicPr>
          <p:cNvPr id="116" name="Shape 116"/>
          <p:cNvPicPr preferRelativeResize="0"/>
          <p:nvPr/>
        </p:nvPicPr>
        <p:blipFill>
          <a:blip r:embed="rId4">
            <a:alphaModFix/>
          </a:blip>
          <a:stretch>
            <a:fillRect/>
          </a:stretch>
        </p:blipFill>
        <p:spPr>
          <a:xfrm>
            <a:off x="4735675" y="290075"/>
            <a:ext cx="4408324" cy="3434525"/>
          </a:xfrm>
          <a:prstGeom prst="rect">
            <a:avLst/>
          </a:prstGeom>
          <a:noFill/>
          <a:ln>
            <a:noFill/>
          </a:ln>
        </p:spPr>
      </p:pic>
      <p:sp>
        <p:nvSpPr>
          <p:cNvPr id="117" name="Shape 117"/>
          <p:cNvSpPr txBox="1"/>
          <p:nvPr/>
        </p:nvSpPr>
        <p:spPr>
          <a:xfrm>
            <a:off x="5073837" y="3654075"/>
            <a:ext cx="3731999" cy="1215299"/>
          </a:xfrm>
          <a:prstGeom prst="rect">
            <a:avLst/>
          </a:prstGeom>
          <a:noFill/>
          <a:ln>
            <a:noFill/>
          </a:ln>
        </p:spPr>
        <p:txBody>
          <a:bodyPr anchorCtr="0" anchor="t" bIns="91425" lIns="91425" rIns="91425" tIns="91425">
            <a:noAutofit/>
          </a:bodyPr>
          <a:lstStyle/>
          <a:p>
            <a:pPr lvl="0" rtl="0">
              <a:spcBef>
                <a:spcPts val="0"/>
              </a:spcBef>
              <a:buNone/>
            </a:pPr>
            <a:r>
              <a:rPr lang="en">
                <a:latin typeface="Proxima Nova"/>
                <a:ea typeface="Proxima Nova"/>
                <a:cs typeface="Proxima Nova"/>
                <a:sym typeface="Proxima Nova"/>
              </a:rPr>
              <a:t>Coal Import</a:t>
            </a:r>
          </a:p>
          <a:p>
            <a:pPr lvl="0" rtl="0">
              <a:spcBef>
                <a:spcPts val="0"/>
              </a:spcBef>
              <a:buNone/>
            </a:pPr>
            <a:r>
              <a:rPr lang="en">
                <a:latin typeface="Proxima Nova"/>
                <a:ea typeface="Proxima Nova"/>
                <a:cs typeface="Proxima Nova"/>
                <a:sym typeface="Proxima Nova"/>
              </a:rPr>
              <a:t>y= -951.225x^2 + 85569.224x + 1.082(10^5)</a:t>
            </a:r>
          </a:p>
          <a:p>
            <a:pPr lvl="0" rtl="0">
              <a:spcBef>
                <a:spcPts val="0"/>
              </a:spcBef>
              <a:buNone/>
            </a:pPr>
            <a:r>
              <a:t/>
            </a:r>
            <a:endParaRPr>
              <a:latin typeface="Proxima Nova"/>
              <a:ea typeface="Proxima Nova"/>
              <a:cs typeface="Proxima Nova"/>
              <a:sym typeface="Proxima Nova"/>
            </a:endParaRPr>
          </a:p>
          <a:p>
            <a:pPr lvl="0" rtl="0">
              <a:spcBef>
                <a:spcPts val="0"/>
              </a:spcBef>
              <a:buNone/>
            </a:pPr>
            <a:r>
              <a:rPr lang="en">
                <a:latin typeface="Proxima Nova"/>
                <a:ea typeface="Proxima Nova"/>
                <a:cs typeface="Proxima Nova"/>
                <a:sym typeface="Proxima Nova"/>
              </a:rPr>
              <a:t>Coal Export</a:t>
            </a:r>
          </a:p>
          <a:p>
            <a:pPr lvl="0">
              <a:spcBef>
                <a:spcPts val="0"/>
              </a:spcBef>
              <a:buNone/>
            </a:pPr>
            <a:r>
              <a:rPr lang="en">
                <a:latin typeface="Proxima Nova"/>
                <a:ea typeface="Proxima Nova"/>
                <a:cs typeface="Proxima Nova"/>
                <a:sym typeface="Proxima Nova"/>
              </a:rPr>
              <a:t>y= 875.619e^(0.094x)</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